
<file path=[Content_Types].xml><?xml version="1.0" encoding="utf-8"?>
<Types xmlns="http://schemas.openxmlformats.org/package/2006/content-types">
  <Default Extension="xml" ContentType="application/xml"/>
  <Default Extension="jpeg" ContentType="image/jpeg"/>
  <Default Extension="jpg" ContentType="image/jpeg"/>
  <Default Extension="mp4" ContentType="video/mp4"/>
  <Default Extension="tiff" ContentType="image/tiff"/>
  <Default Extension="emf" ContentType="image/x-emf"/>
  <Default Extension="rels" ContentType="application/vnd.openxmlformats-package.relationships+xml"/>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143"/>
  </p:notesMasterIdLst>
  <p:sldIdLst>
    <p:sldId id="256" r:id="rId2"/>
    <p:sldId id="540" r:id="rId3"/>
    <p:sldId id="544" r:id="rId4"/>
    <p:sldId id="547" r:id="rId5"/>
    <p:sldId id="574" r:id="rId6"/>
    <p:sldId id="273" r:id="rId7"/>
    <p:sldId id="283" r:id="rId8"/>
    <p:sldId id="362" r:id="rId9"/>
    <p:sldId id="364" r:id="rId10"/>
    <p:sldId id="365" r:id="rId11"/>
    <p:sldId id="559" r:id="rId12"/>
    <p:sldId id="275" r:id="rId13"/>
    <p:sldId id="388" r:id="rId14"/>
    <p:sldId id="560" r:id="rId15"/>
    <p:sldId id="561" r:id="rId16"/>
    <p:sldId id="562" r:id="rId17"/>
    <p:sldId id="563" r:id="rId18"/>
    <p:sldId id="530" r:id="rId19"/>
    <p:sldId id="531" r:id="rId20"/>
    <p:sldId id="591" r:id="rId21"/>
    <p:sldId id="549" r:id="rId22"/>
    <p:sldId id="577" r:id="rId23"/>
    <p:sldId id="582" r:id="rId24"/>
    <p:sldId id="556" r:id="rId25"/>
    <p:sldId id="431" r:id="rId26"/>
    <p:sldId id="551" r:id="rId27"/>
    <p:sldId id="564" r:id="rId28"/>
    <p:sldId id="584" r:id="rId29"/>
    <p:sldId id="296" r:id="rId30"/>
    <p:sldId id="592" r:id="rId31"/>
    <p:sldId id="303" r:id="rId32"/>
    <p:sldId id="304" r:id="rId33"/>
    <p:sldId id="305" r:id="rId34"/>
    <p:sldId id="306" r:id="rId35"/>
    <p:sldId id="602" r:id="rId36"/>
    <p:sldId id="307" r:id="rId37"/>
    <p:sldId id="308" r:id="rId38"/>
    <p:sldId id="309" r:id="rId39"/>
    <p:sldId id="310" r:id="rId40"/>
    <p:sldId id="313" r:id="rId41"/>
    <p:sldId id="314" r:id="rId42"/>
    <p:sldId id="316" r:id="rId43"/>
    <p:sldId id="315" r:id="rId44"/>
    <p:sldId id="317" r:id="rId45"/>
    <p:sldId id="318" r:id="rId46"/>
    <p:sldId id="319" r:id="rId47"/>
    <p:sldId id="320" r:id="rId48"/>
    <p:sldId id="590" r:id="rId49"/>
    <p:sldId id="321" r:id="rId50"/>
    <p:sldId id="331" r:id="rId51"/>
    <p:sldId id="520" r:id="rId52"/>
    <p:sldId id="418" r:id="rId53"/>
    <p:sldId id="391" r:id="rId54"/>
    <p:sldId id="396" r:id="rId55"/>
    <p:sldId id="397" r:id="rId56"/>
    <p:sldId id="395" r:id="rId57"/>
    <p:sldId id="496" r:id="rId58"/>
    <p:sldId id="358" r:id="rId59"/>
    <p:sldId id="383" r:id="rId60"/>
    <p:sldId id="446" r:id="rId61"/>
    <p:sldId id="385" r:id="rId62"/>
    <p:sldId id="399" r:id="rId63"/>
    <p:sldId id="490" r:id="rId64"/>
    <p:sldId id="489" r:id="rId65"/>
    <p:sldId id="493" r:id="rId66"/>
    <p:sldId id="512" r:id="rId67"/>
    <p:sldId id="499" r:id="rId68"/>
    <p:sldId id="504" r:id="rId69"/>
    <p:sldId id="505" r:id="rId70"/>
    <p:sldId id="506" r:id="rId71"/>
    <p:sldId id="501" r:id="rId72"/>
    <p:sldId id="511" r:id="rId73"/>
    <p:sldId id="502" r:id="rId74"/>
    <p:sldId id="514" r:id="rId75"/>
    <p:sldId id="515" r:id="rId76"/>
    <p:sldId id="517" r:id="rId77"/>
    <p:sldId id="403" r:id="rId78"/>
    <p:sldId id="576" r:id="rId79"/>
    <p:sldId id="443" r:id="rId80"/>
    <p:sldId id="442" r:id="rId81"/>
    <p:sldId id="285" r:id="rId82"/>
    <p:sldId id="538" r:id="rId83"/>
    <p:sldId id="575" r:id="rId84"/>
    <p:sldId id="541" r:id="rId85"/>
    <p:sldId id="542" r:id="rId86"/>
    <p:sldId id="535" r:id="rId87"/>
    <p:sldId id="588" r:id="rId88"/>
    <p:sldId id="589" r:id="rId89"/>
    <p:sldId id="548" r:id="rId90"/>
    <p:sldId id="569" r:id="rId91"/>
    <p:sldId id="423" r:id="rId92"/>
    <p:sldId id="424" r:id="rId93"/>
    <p:sldId id="425" r:id="rId94"/>
    <p:sldId id="426" r:id="rId95"/>
    <p:sldId id="427" r:id="rId96"/>
    <p:sldId id="429" r:id="rId97"/>
    <p:sldId id="579" r:id="rId98"/>
    <p:sldId id="578" r:id="rId99"/>
    <p:sldId id="581" r:id="rId100"/>
    <p:sldId id="430" r:id="rId101"/>
    <p:sldId id="288" r:id="rId102"/>
    <p:sldId id="580" r:id="rId103"/>
    <p:sldId id="452" r:id="rId104"/>
    <p:sldId id="327" r:id="rId105"/>
    <p:sldId id="328" r:id="rId106"/>
    <p:sldId id="329" r:id="rId107"/>
    <p:sldId id="330" r:id="rId108"/>
    <p:sldId id="536" r:id="rId109"/>
    <p:sldId id="593" r:id="rId110"/>
    <p:sldId id="594" r:id="rId111"/>
    <p:sldId id="595" r:id="rId112"/>
    <p:sldId id="596" r:id="rId113"/>
    <p:sldId id="597" r:id="rId114"/>
    <p:sldId id="598" r:id="rId115"/>
    <p:sldId id="599" r:id="rId116"/>
    <p:sldId id="600" r:id="rId117"/>
    <p:sldId id="601" r:id="rId118"/>
    <p:sldId id="573" r:id="rId119"/>
    <p:sldId id="571" r:id="rId120"/>
    <p:sldId id="572" r:id="rId121"/>
    <p:sldId id="356" r:id="rId122"/>
    <p:sldId id="497" r:id="rId123"/>
    <p:sldId id="462" r:id="rId124"/>
    <p:sldId id="463" r:id="rId125"/>
    <p:sldId id="464" r:id="rId126"/>
    <p:sldId id="478" r:id="rId127"/>
    <p:sldId id="479" r:id="rId128"/>
    <p:sldId id="480" r:id="rId129"/>
    <p:sldId id="503" r:id="rId130"/>
    <p:sldId id="492" r:id="rId131"/>
    <p:sldId id="445" r:id="rId132"/>
    <p:sldId id="449" r:id="rId133"/>
    <p:sldId id="455" r:id="rId134"/>
    <p:sldId id="507" r:id="rId135"/>
    <p:sldId id="510" r:id="rId136"/>
    <p:sldId id="498" r:id="rId137"/>
    <p:sldId id="500" r:id="rId138"/>
    <p:sldId id="491" r:id="rId139"/>
    <p:sldId id="459" r:id="rId140"/>
    <p:sldId id="439" r:id="rId141"/>
    <p:sldId id="461" r:id="rId14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2C0C0"/>
    <a:srgbClr val="E5E5E5"/>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42681" autoAdjust="0"/>
    <p:restoredTop sz="71946" autoAdjust="0"/>
  </p:normalViewPr>
  <p:slideViewPr>
    <p:cSldViewPr snapToGrid="0" snapToObjects="1">
      <p:cViewPr>
        <p:scale>
          <a:sx n="80" d="100"/>
          <a:sy n="80" d="100"/>
        </p:scale>
        <p:origin x="320" y="192"/>
      </p:cViewPr>
      <p:guideLst>
        <p:guide orient="horz" pos="2160"/>
        <p:guide pos="2880"/>
      </p:guideLst>
    </p:cSldViewPr>
  </p:slideViewPr>
  <p:outlineViewPr>
    <p:cViewPr>
      <p:scale>
        <a:sx n="33" d="100"/>
        <a:sy n="33" d="100"/>
      </p:scale>
      <p:origin x="0" y="380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20" Type="http://schemas.openxmlformats.org/officeDocument/2006/relationships/slide" Target="slides/slide119.xml"/><Relationship Id="rId121" Type="http://schemas.openxmlformats.org/officeDocument/2006/relationships/slide" Target="slides/slide120.xml"/><Relationship Id="rId122" Type="http://schemas.openxmlformats.org/officeDocument/2006/relationships/slide" Target="slides/slide121.xml"/><Relationship Id="rId123" Type="http://schemas.openxmlformats.org/officeDocument/2006/relationships/slide" Target="slides/slide122.xml"/><Relationship Id="rId124" Type="http://schemas.openxmlformats.org/officeDocument/2006/relationships/slide" Target="slides/slide123.xml"/><Relationship Id="rId125" Type="http://schemas.openxmlformats.org/officeDocument/2006/relationships/slide" Target="slides/slide124.xml"/><Relationship Id="rId126" Type="http://schemas.openxmlformats.org/officeDocument/2006/relationships/slide" Target="slides/slide125.xml"/><Relationship Id="rId127" Type="http://schemas.openxmlformats.org/officeDocument/2006/relationships/slide" Target="slides/slide126.xml"/><Relationship Id="rId128" Type="http://schemas.openxmlformats.org/officeDocument/2006/relationships/slide" Target="slides/slide127.xml"/><Relationship Id="rId129" Type="http://schemas.openxmlformats.org/officeDocument/2006/relationships/slide" Target="slides/slide1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slide" Target="slides/slide102.xml"/><Relationship Id="rId104" Type="http://schemas.openxmlformats.org/officeDocument/2006/relationships/slide" Target="slides/slide103.xml"/><Relationship Id="rId105" Type="http://schemas.openxmlformats.org/officeDocument/2006/relationships/slide" Target="slides/slide104.xml"/><Relationship Id="rId106" Type="http://schemas.openxmlformats.org/officeDocument/2006/relationships/slide" Target="slides/slide105.xml"/><Relationship Id="rId107" Type="http://schemas.openxmlformats.org/officeDocument/2006/relationships/slide" Target="slides/slide106.xml"/><Relationship Id="rId108" Type="http://schemas.openxmlformats.org/officeDocument/2006/relationships/slide" Target="slides/slide107.xml"/><Relationship Id="rId109" Type="http://schemas.openxmlformats.org/officeDocument/2006/relationships/slide" Target="slides/slide108.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00" Type="http://schemas.openxmlformats.org/officeDocument/2006/relationships/slide" Target="slides/slide99.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30" Type="http://schemas.openxmlformats.org/officeDocument/2006/relationships/slide" Target="slides/slide129.xml"/><Relationship Id="rId131" Type="http://schemas.openxmlformats.org/officeDocument/2006/relationships/slide" Target="slides/slide130.xml"/><Relationship Id="rId132" Type="http://schemas.openxmlformats.org/officeDocument/2006/relationships/slide" Target="slides/slide131.xml"/><Relationship Id="rId133" Type="http://schemas.openxmlformats.org/officeDocument/2006/relationships/slide" Target="slides/slide132.xml"/><Relationship Id="rId134" Type="http://schemas.openxmlformats.org/officeDocument/2006/relationships/slide" Target="slides/slide133.xml"/><Relationship Id="rId135" Type="http://schemas.openxmlformats.org/officeDocument/2006/relationships/slide" Target="slides/slide134.xml"/><Relationship Id="rId136" Type="http://schemas.openxmlformats.org/officeDocument/2006/relationships/slide" Target="slides/slide135.xml"/><Relationship Id="rId137" Type="http://schemas.openxmlformats.org/officeDocument/2006/relationships/slide" Target="slides/slide136.xml"/><Relationship Id="rId138" Type="http://schemas.openxmlformats.org/officeDocument/2006/relationships/slide" Target="slides/slide137.xml"/><Relationship Id="rId139" Type="http://schemas.openxmlformats.org/officeDocument/2006/relationships/slide" Target="slides/slide13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110" Type="http://schemas.openxmlformats.org/officeDocument/2006/relationships/slide" Target="slides/slide109.xml"/><Relationship Id="rId111" Type="http://schemas.openxmlformats.org/officeDocument/2006/relationships/slide" Target="slides/slide110.xml"/><Relationship Id="rId112" Type="http://schemas.openxmlformats.org/officeDocument/2006/relationships/slide" Target="slides/slide111.xml"/><Relationship Id="rId113" Type="http://schemas.openxmlformats.org/officeDocument/2006/relationships/slide" Target="slides/slide112.xml"/><Relationship Id="rId114" Type="http://schemas.openxmlformats.org/officeDocument/2006/relationships/slide" Target="slides/slide113.xml"/><Relationship Id="rId115" Type="http://schemas.openxmlformats.org/officeDocument/2006/relationships/slide" Target="slides/slide114.xml"/><Relationship Id="rId116" Type="http://schemas.openxmlformats.org/officeDocument/2006/relationships/slide" Target="slides/slide115.xml"/><Relationship Id="rId117" Type="http://schemas.openxmlformats.org/officeDocument/2006/relationships/slide" Target="slides/slide116.xml"/><Relationship Id="rId118" Type="http://schemas.openxmlformats.org/officeDocument/2006/relationships/slide" Target="slides/slide117.xml"/><Relationship Id="rId119" Type="http://schemas.openxmlformats.org/officeDocument/2006/relationships/slide" Target="slides/slide1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 Id="rId140" Type="http://schemas.openxmlformats.org/officeDocument/2006/relationships/slide" Target="slides/slide139.xml"/><Relationship Id="rId141" Type="http://schemas.openxmlformats.org/officeDocument/2006/relationships/slide" Target="slides/slide140.xml"/><Relationship Id="rId142" Type="http://schemas.openxmlformats.org/officeDocument/2006/relationships/slide" Target="slides/slide141.xml"/><Relationship Id="rId143" Type="http://schemas.openxmlformats.org/officeDocument/2006/relationships/notesMaster" Target="notesMasters/notesMaster1.xml"/><Relationship Id="rId144" Type="http://schemas.openxmlformats.org/officeDocument/2006/relationships/presProps" Target="presProps.xml"/><Relationship Id="rId145" Type="http://schemas.openxmlformats.org/officeDocument/2006/relationships/viewProps" Target="viewProps.xml"/><Relationship Id="rId146" Type="http://schemas.openxmlformats.org/officeDocument/2006/relationships/theme" Target="theme/theme1.xml"/><Relationship Id="rId14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3BEF793-18C0-4040-95C8-6B98BBED1034}" type="datetimeFigureOut">
              <a:rPr lang="en-US" smtClean="0"/>
              <a:t>8/10/18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2BA0ADA-4B29-4544-A1B6-526356B3554F}" type="slidenum">
              <a:rPr lang="en-US" smtClean="0"/>
              <a:t>‹#›</a:t>
            </a:fld>
            <a:endParaRPr lang="en-US"/>
          </a:p>
        </p:txBody>
      </p:sp>
    </p:spTree>
    <p:extLst>
      <p:ext uri="{BB962C8B-B14F-4D97-AF65-F5344CB8AC3E}">
        <p14:creationId xmlns:p14="http://schemas.microsoft.com/office/powerpoint/2010/main" val="2825387528"/>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8.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0.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2.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3.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4.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5.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6.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7.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8.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9.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9.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0.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5.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6.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7.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2.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3.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4.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6.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8.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0.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2.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9.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0.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2BA0ADA-4B29-4544-A1B6-526356B3554F}" type="slidenum">
              <a:rPr lang="en-US" smtClean="0"/>
              <a:t>1</a:t>
            </a:fld>
            <a:endParaRPr lang="en-US"/>
          </a:p>
        </p:txBody>
      </p:sp>
    </p:spTree>
    <p:extLst>
      <p:ext uri="{BB962C8B-B14F-4D97-AF65-F5344CB8AC3E}">
        <p14:creationId xmlns:p14="http://schemas.microsoft.com/office/powerpoint/2010/main" val="4162296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ELVIS DMO simulations of Milky Way–sized host halos. </a:t>
            </a:r>
          </a:p>
          <a:p>
            <a:endParaRPr lang="en-US" dirty="0" smtClean="0"/>
          </a:p>
          <a:p>
            <a:r>
              <a:rPr lang="en-US" dirty="0" smtClean="0"/>
              <a:t>Initially</a:t>
            </a:r>
            <a:r>
              <a:rPr lang="en-US" baseline="0" dirty="0" smtClean="0"/>
              <a:t> found in MW satellite pop. but has since been found in Andromeda’s Satellites and the field dwarf galaxies.</a:t>
            </a:r>
            <a:endParaRPr lang="en-US" dirty="0"/>
          </a:p>
        </p:txBody>
      </p:sp>
      <p:sp>
        <p:nvSpPr>
          <p:cNvPr id="4" name="Slide Number Placeholder 3"/>
          <p:cNvSpPr>
            <a:spLocks noGrp="1"/>
          </p:cNvSpPr>
          <p:nvPr>
            <p:ph type="sldNum" sz="quarter" idx="10"/>
          </p:nvPr>
        </p:nvSpPr>
        <p:spPr/>
        <p:txBody>
          <a:bodyPr/>
          <a:lstStyle/>
          <a:p>
            <a:fld id="{32BA0ADA-4B29-4544-A1B6-526356B3554F}" type="slidenum">
              <a:rPr lang="en-US" smtClean="0"/>
              <a:t>13</a:t>
            </a:fld>
            <a:endParaRPr lang="en-US"/>
          </a:p>
        </p:txBody>
      </p:sp>
    </p:spTree>
    <p:extLst>
      <p:ext uri="{BB962C8B-B14F-4D97-AF65-F5344CB8AC3E}">
        <p14:creationId xmlns:p14="http://schemas.microsoft.com/office/powerpoint/2010/main" val="1748626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Well there has been encouraging work that has begun to suggest that including baryons into simulations may address all of these issues. </a:t>
            </a:r>
          </a:p>
          <a:p>
            <a:endParaRPr lang="en-US" dirty="0" smtClean="0"/>
          </a:p>
          <a:p>
            <a:r>
              <a:rPr lang="en-US" dirty="0" smtClean="0"/>
              <a:t>Simulations</a:t>
            </a:r>
            <a:r>
              <a:rPr lang="en-US" baseline="0" dirty="0" smtClean="0"/>
              <a:t> have previously included dark matter only and have lacked the presence of baryons like gas and stars. Now this is particularly important as </a:t>
            </a:r>
            <a:r>
              <a:rPr lang="en-US" baseline="0" dirty="0" err="1" smtClean="0"/>
              <a:t>Bayonic</a:t>
            </a:r>
            <a:r>
              <a:rPr lang="en-US" baseline="0" dirty="0" smtClean="0"/>
              <a:t> processes are thought to have a significant impact on these small scales.</a:t>
            </a:r>
            <a:endParaRPr lang="en-US" dirty="0"/>
          </a:p>
        </p:txBody>
      </p:sp>
      <p:sp>
        <p:nvSpPr>
          <p:cNvPr id="4" name="Slide Number Placeholder 3"/>
          <p:cNvSpPr>
            <a:spLocks noGrp="1"/>
          </p:cNvSpPr>
          <p:nvPr>
            <p:ph type="sldNum" sz="quarter" idx="10"/>
          </p:nvPr>
        </p:nvSpPr>
        <p:spPr/>
        <p:txBody>
          <a:bodyPr/>
          <a:lstStyle/>
          <a:p>
            <a:fld id="{32BA0ADA-4B29-4544-A1B6-526356B3554F}" type="slidenum">
              <a:rPr lang="en-US" smtClean="0"/>
              <a:t>18</a:t>
            </a:fld>
            <a:endParaRPr lang="en-US"/>
          </a:p>
        </p:txBody>
      </p:sp>
    </p:spTree>
    <p:extLst>
      <p:ext uri="{BB962C8B-B14F-4D97-AF65-F5344CB8AC3E}">
        <p14:creationId xmlns:p14="http://schemas.microsoft.com/office/powerpoint/2010/main" val="1716364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Recent simulations of MW-mass halos that</a:t>
            </a:r>
            <a:r>
              <a:rPr lang="en-US" baseline="0" dirty="0" smtClean="0"/>
              <a:t> included</a:t>
            </a:r>
            <a:r>
              <a:rPr lang="en-US" dirty="0" smtClean="0"/>
              <a:t> baryons have produced a similar amount of luminous satellites as the MW.</a:t>
            </a:r>
            <a:r>
              <a:rPr lang="en-US" baseline="0" dirty="0" smtClean="0"/>
              <a:t> I’ve put up here the cumulative stellar mass function of one of these MW-mass with baryons </a:t>
            </a:r>
            <a:r>
              <a:rPr lang="en-US" baseline="0" dirty="0" err="1" smtClean="0"/>
              <a:t>simulations,the</a:t>
            </a:r>
            <a:r>
              <a:rPr lang="en-US" baseline="0" dirty="0" smtClean="0"/>
              <a:t> Latte simulation, alongside the MW + Andromeda. This </a:t>
            </a:r>
            <a:r>
              <a:rPr lang="en-US" dirty="0" smtClean="0"/>
              <a:t>is understood to be a combination of tidal forces of the disk potential depleting the number of </a:t>
            </a:r>
            <a:r>
              <a:rPr lang="en-US" dirty="0" err="1" smtClean="0"/>
              <a:t>subhalos</a:t>
            </a:r>
            <a:r>
              <a:rPr lang="en-US" dirty="0" smtClean="0"/>
              <a:t> around the MW, the inefficiency of galaxy formation at the low mass end as well as the UV background preventing gas from cooling on the smaller halos. Overall this result is encouraging, so</a:t>
            </a:r>
            <a:r>
              <a:rPr lang="en-US" baseline="0" dirty="0" smtClean="0"/>
              <a:t> </a:t>
            </a:r>
            <a:r>
              <a:rPr lang="en-US" dirty="0" smtClean="0"/>
              <a:t>lets turn</a:t>
            </a:r>
            <a:r>
              <a:rPr lang="en-US" baseline="0" dirty="0" smtClean="0"/>
              <a:t> to</a:t>
            </a:r>
            <a:r>
              <a:rPr lang="en-US" dirty="0" smtClean="0"/>
              <a:t> how baryons affect</a:t>
            </a:r>
            <a:r>
              <a:rPr lang="en-US" baseline="0" dirty="0" smtClean="0"/>
              <a:t> the very centers of dark matter halos to address t</a:t>
            </a:r>
            <a:r>
              <a:rPr lang="en-US" dirty="0" smtClean="0"/>
              <a:t>he two other issues, CC</a:t>
            </a:r>
            <a:r>
              <a:rPr lang="en-US" baseline="0" dirty="0" smtClean="0"/>
              <a:t> + TBTF.</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 are more related to the effects baryonic feedback have on the very centers of dark matter halos and hence provide a more definite test as to whether the inclusion of baryons is enough to address the small scale issues of LCDM.</a:t>
            </a:r>
            <a:endParaRPr lang="en-US" dirty="0" smtClean="0"/>
          </a:p>
          <a:p>
            <a:endParaRPr lang="en-US" dirty="0"/>
          </a:p>
        </p:txBody>
      </p:sp>
      <p:sp>
        <p:nvSpPr>
          <p:cNvPr id="4" name="Slide Number Placeholder 3"/>
          <p:cNvSpPr>
            <a:spLocks noGrp="1"/>
          </p:cNvSpPr>
          <p:nvPr>
            <p:ph type="sldNum" sz="quarter" idx="10"/>
          </p:nvPr>
        </p:nvSpPr>
        <p:spPr/>
        <p:txBody>
          <a:bodyPr/>
          <a:lstStyle/>
          <a:p>
            <a:fld id="{32BA0ADA-4B29-4544-A1B6-526356B3554F}" type="slidenum">
              <a:rPr lang="en-US" smtClean="0"/>
              <a:t>19</a:t>
            </a:fld>
            <a:endParaRPr lang="en-US"/>
          </a:p>
        </p:txBody>
      </p:sp>
    </p:spTree>
    <p:extLst>
      <p:ext uri="{BB962C8B-B14F-4D97-AF65-F5344CB8AC3E}">
        <p14:creationId xmlns:p14="http://schemas.microsoft.com/office/powerpoint/2010/main" val="18270387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2BA0ADA-4B29-4544-A1B6-526356B3554F}" type="slidenum">
              <a:rPr lang="en-US" smtClean="0"/>
              <a:t>20</a:t>
            </a:fld>
            <a:endParaRPr lang="en-US"/>
          </a:p>
        </p:txBody>
      </p:sp>
    </p:spTree>
    <p:extLst>
      <p:ext uri="{BB962C8B-B14F-4D97-AF65-F5344CB8AC3E}">
        <p14:creationId xmlns:p14="http://schemas.microsoft.com/office/powerpoint/2010/main" val="5385068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2BA0ADA-4B29-4544-A1B6-526356B3554F}" type="slidenum">
              <a:rPr lang="en-US" smtClean="0"/>
              <a:t>21</a:t>
            </a:fld>
            <a:endParaRPr lang="en-US"/>
          </a:p>
        </p:txBody>
      </p:sp>
    </p:spTree>
    <p:extLst>
      <p:ext uri="{BB962C8B-B14F-4D97-AF65-F5344CB8AC3E}">
        <p14:creationId xmlns:p14="http://schemas.microsoft.com/office/powerpoint/2010/main" val="6685407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2BA0ADA-4B29-4544-A1B6-526356B3554F}" type="slidenum">
              <a:rPr lang="en-US" smtClean="0"/>
              <a:t>22</a:t>
            </a:fld>
            <a:endParaRPr lang="en-US"/>
          </a:p>
        </p:txBody>
      </p:sp>
    </p:spTree>
    <p:extLst>
      <p:ext uri="{BB962C8B-B14F-4D97-AF65-F5344CB8AC3E}">
        <p14:creationId xmlns:p14="http://schemas.microsoft.com/office/powerpoint/2010/main" val="7769590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2BA0ADA-4B29-4544-A1B6-526356B3554F}" type="slidenum">
              <a:rPr lang="en-US" smtClean="0"/>
              <a:t>23</a:t>
            </a:fld>
            <a:endParaRPr lang="en-US"/>
          </a:p>
        </p:txBody>
      </p:sp>
    </p:spTree>
    <p:extLst>
      <p:ext uri="{BB962C8B-B14F-4D97-AF65-F5344CB8AC3E}">
        <p14:creationId xmlns:p14="http://schemas.microsoft.com/office/powerpoint/2010/main" val="15269049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2BA0ADA-4B29-4544-A1B6-526356B3554F}" type="slidenum">
              <a:rPr lang="en-US" smtClean="0"/>
              <a:t>24</a:t>
            </a:fld>
            <a:endParaRPr lang="en-US"/>
          </a:p>
        </p:txBody>
      </p:sp>
    </p:spTree>
    <p:extLst>
      <p:ext uri="{BB962C8B-B14F-4D97-AF65-F5344CB8AC3E}">
        <p14:creationId xmlns:p14="http://schemas.microsoft.com/office/powerpoint/2010/main" val="19972717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2BA0ADA-4B29-4544-A1B6-526356B3554F}" type="slidenum">
              <a:rPr lang="en-US" smtClean="0"/>
              <a:t>25</a:t>
            </a:fld>
            <a:endParaRPr lang="en-US"/>
          </a:p>
        </p:txBody>
      </p:sp>
    </p:spTree>
    <p:extLst>
      <p:ext uri="{BB962C8B-B14F-4D97-AF65-F5344CB8AC3E}">
        <p14:creationId xmlns:p14="http://schemas.microsoft.com/office/powerpoint/2010/main" val="12814565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Threshold where baryons switch from being efficient to inefficient</a:t>
            </a:r>
            <a:r>
              <a:rPr lang="en-US" baseline="0" dirty="0" smtClean="0"/>
              <a:t> at redistributing dark matter in the centers of these galaxies.</a:t>
            </a:r>
            <a:endParaRPr lang="en-US" dirty="0"/>
          </a:p>
        </p:txBody>
      </p:sp>
      <p:sp>
        <p:nvSpPr>
          <p:cNvPr id="4" name="Slide Number Placeholder 3"/>
          <p:cNvSpPr>
            <a:spLocks noGrp="1"/>
          </p:cNvSpPr>
          <p:nvPr>
            <p:ph type="sldNum" sz="quarter" idx="10"/>
          </p:nvPr>
        </p:nvSpPr>
        <p:spPr/>
        <p:txBody>
          <a:bodyPr/>
          <a:lstStyle/>
          <a:p>
            <a:fld id="{32BA0ADA-4B29-4544-A1B6-526356B3554F}" type="slidenum">
              <a:rPr lang="en-US" smtClean="0"/>
              <a:t>26</a:t>
            </a:fld>
            <a:endParaRPr lang="en-US"/>
          </a:p>
        </p:txBody>
      </p:sp>
    </p:spTree>
    <p:extLst>
      <p:ext uri="{BB962C8B-B14F-4D97-AF65-F5344CB8AC3E}">
        <p14:creationId xmlns:p14="http://schemas.microsoft.com/office/powerpoint/2010/main" val="9151909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‘Cold’ in the sense that it moved slowly in the early universe compared to the speed of light and ’dark’ in the sense that it only interacts gravitationally and does not interact with light. </a:t>
            </a:r>
          </a:p>
          <a:p>
            <a:endParaRPr lang="en-US" dirty="0" smtClean="0"/>
          </a:p>
          <a:p>
            <a:r>
              <a:rPr lang="en-US" sz="1200" b="0" i="0" u="none" strike="noStrike" kern="1200" dirty="0" smtClean="0">
                <a:solidFill>
                  <a:schemeClr val="tx1"/>
                </a:solidFill>
                <a:effectLst/>
                <a:latin typeface="+mn-lt"/>
                <a:ea typeface="+mn-ea"/>
                <a:cs typeface="+mn-cs"/>
              </a:rPr>
              <a:t>In the cold dark matter cosmology, structure grows hierarchically, with small objects collapsing under their self-gravity first and merging in a continuous hierarchy to form larger and more massive objects.</a:t>
            </a:r>
            <a:endParaRPr lang="en-US" dirty="0"/>
          </a:p>
        </p:txBody>
      </p:sp>
      <p:sp>
        <p:nvSpPr>
          <p:cNvPr id="4" name="Slide Number Placeholder 3"/>
          <p:cNvSpPr>
            <a:spLocks noGrp="1"/>
          </p:cNvSpPr>
          <p:nvPr>
            <p:ph type="sldNum" sz="quarter" idx="10"/>
          </p:nvPr>
        </p:nvSpPr>
        <p:spPr/>
        <p:txBody>
          <a:bodyPr/>
          <a:lstStyle/>
          <a:p>
            <a:fld id="{32BA0ADA-4B29-4544-A1B6-526356B3554F}" type="slidenum">
              <a:rPr lang="en-US" smtClean="0"/>
              <a:t>2</a:t>
            </a:fld>
            <a:endParaRPr lang="en-US"/>
          </a:p>
        </p:txBody>
      </p:sp>
    </p:spTree>
    <p:extLst>
      <p:ext uri="{BB962C8B-B14F-4D97-AF65-F5344CB8AC3E}">
        <p14:creationId xmlns:p14="http://schemas.microsoft.com/office/powerpoint/2010/main" val="7218431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ELVIS DMO simulations of Milky Way–sized host halos. </a:t>
            </a:r>
          </a:p>
          <a:p>
            <a:endParaRPr lang="en-US" dirty="0" smtClean="0"/>
          </a:p>
          <a:p>
            <a:r>
              <a:rPr lang="en-US" dirty="0" smtClean="0"/>
              <a:t>Initially</a:t>
            </a:r>
            <a:r>
              <a:rPr lang="en-US" baseline="0" dirty="0" smtClean="0"/>
              <a:t> found in MW satellite pop. but has since been found in Andromeda’s Satellites and the field dwarf galaxies.</a:t>
            </a:r>
            <a:endParaRPr lang="en-US" dirty="0"/>
          </a:p>
        </p:txBody>
      </p:sp>
      <p:sp>
        <p:nvSpPr>
          <p:cNvPr id="4" name="Slide Number Placeholder 3"/>
          <p:cNvSpPr>
            <a:spLocks noGrp="1"/>
          </p:cNvSpPr>
          <p:nvPr>
            <p:ph type="sldNum" sz="quarter" idx="10"/>
          </p:nvPr>
        </p:nvSpPr>
        <p:spPr/>
        <p:txBody>
          <a:bodyPr/>
          <a:lstStyle/>
          <a:p>
            <a:fld id="{32BA0ADA-4B29-4544-A1B6-526356B3554F}" type="slidenum">
              <a:rPr lang="en-US" smtClean="0"/>
              <a:t>27</a:t>
            </a:fld>
            <a:endParaRPr lang="en-US"/>
          </a:p>
        </p:txBody>
      </p:sp>
    </p:spTree>
    <p:extLst>
      <p:ext uri="{BB962C8B-B14F-4D97-AF65-F5344CB8AC3E}">
        <p14:creationId xmlns:p14="http://schemas.microsoft.com/office/powerpoint/2010/main" val="19838001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Arial"/>
              <a:buChar char="•"/>
            </a:pPr>
            <a:r>
              <a:rPr lang="en-US" sz="1200" dirty="0" smtClean="0"/>
              <a:t>Important threshold to understand what drives core formation in halos</a:t>
            </a:r>
          </a:p>
          <a:p>
            <a:pPr marL="342900" indent="-342900">
              <a:buFont typeface="Arial"/>
              <a:buChar char="•"/>
            </a:pPr>
            <a:r>
              <a:rPr lang="en-US" sz="1200" dirty="0" smtClean="0"/>
              <a:t>Perfect range to test whether baryonic physics can alleviate the TBTF problem</a:t>
            </a:r>
          </a:p>
          <a:p>
            <a:endParaRPr lang="en-US" dirty="0" smtClean="0"/>
          </a:p>
          <a:p>
            <a:r>
              <a:rPr lang="en-US" dirty="0" smtClean="0"/>
              <a:t>It’s important to tell</a:t>
            </a:r>
            <a:r>
              <a:rPr lang="en-US" baseline="0" dirty="0" smtClean="0"/>
              <a:t> whether or not baryons can address these small scale issues as its one of the last solutions we have on the theoretical side without starting to tweak LCDM itself. It’s also important to nail down the predicted galaxy properties associated with core formation so that we can look for these markers in observation to confirm our findings.</a:t>
            </a:r>
            <a:endParaRPr lang="en-US" dirty="0" smtClean="0"/>
          </a:p>
          <a:p>
            <a:endParaRPr lang="en-US" dirty="0" smtClean="0"/>
          </a:p>
          <a:p>
            <a:r>
              <a:rPr lang="en-US" dirty="0" smtClean="0"/>
              <a:t>This </a:t>
            </a:r>
            <a:r>
              <a:rPr lang="en-US" dirty="0" smtClean="0"/>
              <a:t>is also a great place to focus on low-mass galaxy formation. Dwarf galaxies are</a:t>
            </a:r>
            <a:r>
              <a:rPr lang="en-US" baseline="0" dirty="0" smtClean="0"/>
              <a:t> at the edge so where galaxies even form in dark matter halos so it is interesting to explore how halo assembly, which is already well understood in the LCDM framework, compares to actual galaxy assembly for low mass dwarfs.</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32BA0ADA-4B29-4544-A1B6-526356B3554F}" type="slidenum">
              <a:rPr lang="en-US" smtClean="0"/>
              <a:t>28</a:t>
            </a:fld>
            <a:endParaRPr lang="en-US"/>
          </a:p>
        </p:txBody>
      </p:sp>
    </p:spTree>
    <p:extLst>
      <p:ext uri="{BB962C8B-B14F-4D97-AF65-F5344CB8AC3E}">
        <p14:creationId xmlns:p14="http://schemas.microsoft.com/office/powerpoint/2010/main" val="2594989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call them field dark</a:t>
            </a:r>
            <a:r>
              <a:rPr lang="en-US" baseline="0" dirty="0" smtClean="0"/>
              <a:t> matter halos in that they are selected to be outside the virial radii of any larger halos, making them equivalent to field dwarf galaxies in the Local Volume. This is so we can focus on the impact baryons have on these dwarfs without having to worry about any environmental influence on the results.</a:t>
            </a:r>
          </a:p>
          <a:p>
            <a:endParaRPr lang="en-US" baseline="0" dirty="0" smtClean="0"/>
          </a:p>
          <a:p>
            <a:r>
              <a:rPr lang="en-US" dirty="0" smtClean="0"/>
              <a:t>These</a:t>
            </a:r>
            <a:r>
              <a:rPr lang="en-US" baseline="0" dirty="0" smtClean="0"/>
              <a:t> are zoom-in cosmological simulations, so each dwarf is simulated with dark matter only at low resolution in a cosmological volume 35 </a:t>
            </a:r>
            <a:r>
              <a:rPr lang="en-US" baseline="0" dirty="0" err="1" smtClean="0"/>
              <a:t>Mpc</a:t>
            </a:r>
            <a:r>
              <a:rPr lang="en-US" baseline="0" dirty="0" smtClean="0"/>
              <a:t> on each, while only the region around each dwarf galaxy is simulated at high resolution and with baryons. This allows us to achieve unparalleled level of resolution in our dwarfs while also ensuring they form in the proper large-scale environment. H</a:t>
            </a:r>
            <a:r>
              <a:rPr lang="en-US" dirty="0" smtClean="0"/>
              <a:t>ere I’ve got </a:t>
            </a:r>
            <a:r>
              <a:rPr lang="en-US" baseline="0" dirty="0" smtClean="0"/>
              <a:t>the force resolution and mass resolutions scales for the baryons and </a:t>
            </a:r>
            <a:r>
              <a:rPr lang="en-US" baseline="0" dirty="0" err="1" smtClean="0"/>
              <a:t>dm</a:t>
            </a:r>
            <a:r>
              <a:rPr lang="en-US" baseline="0" dirty="0" smtClean="0"/>
              <a:t> in my dwarf simulations. These are some of the most highly resolved simulations of dwarf galaxies to date, and show the level of resolution required to properly resolve the baryonic feedback schemes in our simulations.</a:t>
            </a:r>
            <a:endParaRPr lang="en-US" dirty="0" smtClean="0">
              <a:ea typeface="Wingdings"/>
              <a:cs typeface="Wingdings"/>
              <a:sym typeface="Wingdings"/>
            </a:endParaRPr>
          </a:p>
          <a:p>
            <a:endParaRPr lang="en-US" dirty="0" smtClean="0"/>
          </a:p>
        </p:txBody>
      </p:sp>
      <p:sp>
        <p:nvSpPr>
          <p:cNvPr id="4" name="Slide Number Placeholder 3"/>
          <p:cNvSpPr>
            <a:spLocks noGrp="1"/>
          </p:cNvSpPr>
          <p:nvPr>
            <p:ph type="sldNum" sz="quarter" idx="10"/>
          </p:nvPr>
        </p:nvSpPr>
        <p:spPr/>
        <p:txBody>
          <a:bodyPr/>
          <a:lstStyle/>
          <a:p>
            <a:fld id="{32BA0ADA-4B29-4544-A1B6-526356B3554F}" type="slidenum">
              <a:rPr lang="en-US" smtClean="0"/>
              <a:t>29</a:t>
            </a:fld>
            <a:endParaRPr lang="en-US"/>
          </a:p>
        </p:txBody>
      </p:sp>
    </p:spTree>
    <p:extLst>
      <p:ext uri="{BB962C8B-B14F-4D97-AF65-F5344CB8AC3E}">
        <p14:creationId xmlns:p14="http://schemas.microsoft.com/office/powerpoint/2010/main" val="112808387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call them field dark</a:t>
            </a:r>
            <a:r>
              <a:rPr lang="en-US" baseline="0" dirty="0" smtClean="0"/>
              <a:t> matter halos in that they are selected to be outside the virial radii of any larger halos, making them equivalent to field dwarf galaxies in the Local Volume. This is so we can focus on the impact baryons have on these dwarfs and not have to worry about any environmental influence on the results.</a:t>
            </a:r>
          </a:p>
          <a:p>
            <a:endParaRPr lang="en-US" baseline="0" smtClean="0"/>
          </a:p>
          <a:p>
            <a:r>
              <a:rPr lang="en-US" smtClean="0"/>
              <a:t>These</a:t>
            </a:r>
            <a:r>
              <a:rPr lang="en-US" baseline="0" smtClean="0"/>
              <a:t> </a:t>
            </a:r>
            <a:r>
              <a:rPr lang="en-US" baseline="0" dirty="0" smtClean="0"/>
              <a:t>are zoom-in cosmological simulations, </a:t>
            </a:r>
            <a:r>
              <a:rPr lang="en-US" baseline="0" smtClean="0"/>
              <a:t>so each dwarf is </a:t>
            </a:r>
            <a:r>
              <a:rPr lang="en-US" baseline="0" dirty="0" smtClean="0"/>
              <a:t>simulated in a cosmological volume 35 </a:t>
            </a:r>
            <a:r>
              <a:rPr lang="en-US" baseline="0" dirty="0" err="1" smtClean="0"/>
              <a:t>Mpc</a:t>
            </a:r>
            <a:r>
              <a:rPr lang="en-US" baseline="0" dirty="0" smtClean="0"/>
              <a:t> on each side that is at low resolution with dark matter only, while only the region around the dwarf galaxy is simulated at high resolution with baryons. This allows us to achieve unparalleled level of resolution in our dwarfs while also ensuring they form in the proper large-scale environment. H</a:t>
            </a:r>
            <a:r>
              <a:rPr lang="en-US" dirty="0" smtClean="0"/>
              <a:t>ere I’ve got </a:t>
            </a:r>
            <a:r>
              <a:rPr lang="en-US" baseline="0" dirty="0" smtClean="0"/>
              <a:t>the force resolution and mass resolutions scales for the baryons and </a:t>
            </a:r>
            <a:r>
              <a:rPr lang="en-US" baseline="0" dirty="0" err="1" smtClean="0"/>
              <a:t>dm</a:t>
            </a:r>
            <a:r>
              <a:rPr lang="en-US" baseline="0" dirty="0" smtClean="0"/>
              <a:t> in my dwarf simulations. These are some of the most highly resolved simulations of dwarf galaxies to date, and show the level of resolution required to properly resolve the baryonic feedback schemes in our simulations.</a:t>
            </a:r>
            <a:endParaRPr lang="en-US" dirty="0" smtClean="0">
              <a:ea typeface="Wingdings"/>
              <a:cs typeface="Wingdings"/>
              <a:sym typeface="Wingdings"/>
            </a:endParaRPr>
          </a:p>
          <a:p>
            <a:endParaRPr lang="en-US" dirty="0" smtClean="0"/>
          </a:p>
        </p:txBody>
      </p:sp>
      <p:sp>
        <p:nvSpPr>
          <p:cNvPr id="4" name="Slide Number Placeholder 3"/>
          <p:cNvSpPr>
            <a:spLocks noGrp="1"/>
          </p:cNvSpPr>
          <p:nvPr>
            <p:ph type="sldNum" sz="quarter" idx="10"/>
          </p:nvPr>
        </p:nvSpPr>
        <p:spPr/>
        <p:txBody>
          <a:bodyPr/>
          <a:lstStyle/>
          <a:p>
            <a:fld id="{32BA0ADA-4B29-4544-A1B6-526356B3554F}" type="slidenum">
              <a:rPr lang="en-US" smtClean="0"/>
              <a:t>30</a:t>
            </a:fld>
            <a:endParaRPr lang="en-US"/>
          </a:p>
        </p:txBody>
      </p:sp>
    </p:spTree>
    <p:extLst>
      <p:ext uri="{BB962C8B-B14F-4D97-AF65-F5344CB8AC3E}">
        <p14:creationId xmlns:p14="http://schemas.microsoft.com/office/powerpoint/2010/main" val="183689483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want to first take a look at</a:t>
            </a:r>
            <a:r>
              <a:rPr lang="en-US" baseline="0" dirty="0" smtClean="0"/>
              <a:t> how my dwarfs have been assembled, as not only will this be important later for addressing the small scale issues of LCDM, it is interesting in its own right. We know quite well how dark matter halos are assembled from DMO simulations but it is an open question how galaxy formation proceeds, especially at the low mass end.</a:t>
            </a:r>
            <a:endParaRPr lang="en-US" dirty="0" smtClean="0"/>
          </a:p>
          <a:p>
            <a:endParaRPr lang="en-US" dirty="0" smtClean="0"/>
          </a:p>
          <a:p>
            <a:r>
              <a:rPr lang="en-US" dirty="0" smtClean="0"/>
              <a:t>Black</a:t>
            </a:r>
            <a:r>
              <a:rPr lang="en-US" baseline="0" dirty="0" smtClean="0"/>
              <a:t> dashed line is the mean mass assembly history for all the halos at this mass range in the Millennium II simulations.</a:t>
            </a:r>
          </a:p>
          <a:p>
            <a:endParaRPr lang="en-US" baseline="0" dirty="0" smtClean="0"/>
          </a:p>
          <a:p>
            <a:r>
              <a:rPr lang="en-US" baseline="0" dirty="0" smtClean="0"/>
              <a:t>Assembly history spread not m </a:t>
            </a:r>
            <a:r>
              <a:rPr lang="en-US" baseline="0" dirty="0" err="1" smtClean="0"/>
              <a:t>vir</a:t>
            </a:r>
            <a:r>
              <a:rPr lang="en-US" baseline="0" dirty="0" smtClean="0"/>
              <a:t> spread</a:t>
            </a:r>
          </a:p>
          <a:p>
            <a:endParaRPr lang="en-US" baseline="0" dirty="0" smtClean="0"/>
          </a:p>
        </p:txBody>
      </p:sp>
      <p:sp>
        <p:nvSpPr>
          <p:cNvPr id="4" name="Slide Number Placeholder 3"/>
          <p:cNvSpPr>
            <a:spLocks noGrp="1"/>
          </p:cNvSpPr>
          <p:nvPr>
            <p:ph type="sldNum" sz="quarter" idx="10"/>
          </p:nvPr>
        </p:nvSpPr>
        <p:spPr/>
        <p:txBody>
          <a:bodyPr/>
          <a:lstStyle/>
          <a:p>
            <a:fld id="{C938A6D1-2046-1C4F-BDCB-D9B6630EA83F}" type="slidenum">
              <a:rPr lang="en-US" smtClean="0"/>
              <a:t>31</a:t>
            </a:fld>
            <a:endParaRPr lang="en-US"/>
          </a:p>
        </p:txBody>
      </p:sp>
    </p:spTree>
    <p:extLst>
      <p:ext uri="{BB962C8B-B14F-4D97-AF65-F5344CB8AC3E}">
        <p14:creationId xmlns:p14="http://schemas.microsoft.com/office/powerpoint/2010/main" val="118002948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Black</a:t>
            </a:r>
            <a:r>
              <a:rPr lang="en-US" baseline="0" dirty="0" smtClean="0"/>
              <a:t> dashed line is the mean mass assembly history for all the halos at this mass range in the Millennium II simulations.</a:t>
            </a:r>
          </a:p>
          <a:p>
            <a:endParaRPr lang="en-US" baseline="0" dirty="0" smtClean="0"/>
          </a:p>
          <a:p>
            <a:r>
              <a:rPr lang="en-US" baseline="0" dirty="0" smtClean="0"/>
              <a:t>Assembly history spread not m </a:t>
            </a:r>
            <a:r>
              <a:rPr lang="en-US" baseline="0" dirty="0" err="1" smtClean="0"/>
              <a:t>vir</a:t>
            </a:r>
            <a:r>
              <a:rPr lang="en-US" baseline="0" dirty="0" smtClean="0"/>
              <a:t> spread</a:t>
            </a:r>
          </a:p>
          <a:p>
            <a:endParaRPr lang="en-US" baseline="0" dirty="0" smtClean="0"/>
          </a:p>
        </p:txBody>
      </p:sp>
      <p:sp>
        <p:nvSpPr>
          <p:cNvPr id="4" name="Slide Number Placeholder 3"/>
          <p:cNvSpPr>
            <a:spLocks noGrp="1"/>
          </p:cNvSpPr>
          <p:nvPr>
            <p:ph type="sldNum" sz="quarter" idx="10"/>
          </p:nvPr>
        </p:nvSpPr>
        <p:spPr/>
        <p:txBody>
          <a:bodyPr/>
          <a:lstStyle/>
          <a:p>
            <a:fld id="{C938A6D1-2046-1C4F-BDCB-D9B6630EA83F}" type="slidenum">
              <a:rPr lang="en-US" smtClean="0"/>
              <a:t>32</a:t>
            </a:fld>
            <a:endParaRPr lang="en-US"/>
          </a:p>
        </p:txBody>
      </p:sp>
    </p:spTree>
    <p:extLst>
      <p:ext uri="{BB962C8B-B14F-4D97-AF65-F5344CB8AC3E}">
        <p14:creationId xmlns:p14="http://schemas.microsoft.com/office/powerpoint/2010/main" val="199022496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Look</a:t>
            </a:r>
            <a:r>
              <a:rPr lang="en-US" baseline="0" dirty="0" smtClean="0"/>
              <a:t> at the spread of </a:t>
            </a:r>
            <a:r>
              <a:rPr lang="en-US" baseline="0" dirty="0" err="1" smtClean="0"/>
              <a:t>Mstar</a:t>
            </a:r>
            <a:r>
              <a:rPr lang="en-US" baseline="0" dirty="0" smtClean="0"/>
              <a:t> with such a narrow range of </a:t>
            </a:r>
            <a:r>
              <a:rPr lang="en-US" baseline="0" dirty="0" err="1" smtClean="0"/>
              <a:t>Mvir</a:t>
            </a:r>
            <a:r>
              <a:rPr lang="en-US" baseline="0" dirty="0" smtClean="0"/>
              <a:t>.</a:t>
            </a:r>
          </a:p>
          <a:p>
            <a:endParaRPr lang="en-US" baseline="0" dirty="0" smtClean="0"/>
          </a:p>
        </p:txBody>
      </p:sp>
      <p:sp>
        <p:nvSpPr>
          <p:cNvPr id="4" name="Slide Number Placeholder 3"/>
          <p:cNvSpPr>
            <a:spLocks noGrp="1"/>
          </p:cNvSpPr>
          <p:nvPr>
            <p:ph type="sldNum" sz="quarter" idx="10"/>
          </p:nvPr>
        </p:nvSpPr>
        <p:spPr/>
        <p:txBody>
          <a:bodyPr/>
          <a:lstStyle/>
          <a:p>
            <a:fld id="{C938A6D1-2046-1C4F-BDCB-D9B6630EA83F}" type="slidenum">
              <a:rPr lang="en-US" smtClean="0"/>
              <a:t>33</a:t>
            </a:fld>
            <a:endParaRPr lang="en-US"/>
          </a:p>
        </p:txBody>
      </p:sp>
    </p:spTree>
    <p:extLst>
      <p:ext uri="{BB962C8B-B14F-4D97-AF65-F5344CB8AC3E}">
        <p14:creationId xmlns:p14="http://schemas.microsoft.com/office/powerpoint/2010/main" val="172531080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Look</a:t>
            </a:r>
            <a:r>
              <a:rPr lang="en-US" baseline="0" dirty="0" smtClean="0"/>
              <a:t> at the spread of </a:t>
            </a:r>
            <a:r>
              <a:rPr lang="en-US" baseline="0" dirty="0" err="1" smtClean="0"/>
              <a:t>Mstar</a:t>
            </a:r>
            <a:r>
              <a:rPr lang="en-US" baseline="0" dirty="0" smtClean="0"/>
              <a:t> with such a narrow range of </a:t>
            </a:r>
            <a:r>
              <a:rPr lang="en-US" baseline="0" dirty="0" err="1" smtClean="0"/>
              <a:t>Mvir</a:t>
            </a:r>
            <a:r>
              <a:rPr lang="en-US" baseline="0" dirty="0" smtClean="0"/>
              <a:t>.</a:t>
            </a:r>
          </a:p>
          <a:p>
            <a:endParaRPr lang="en-US" baseline="0" dirty="0" smtClean="0"/>
          </a:p>
        </p:txBody>
      </p:sp>
      <p:sp>
        <p:nvSpPr>
          <p:cNvPr id="4" name="Slide Number Placeholder 3"/>
          <p:cNvSpPr>
            <a:spLocks noGrp="1"/>
          </p:cNvSpPr>
          <p:nvPr>
            <p:ph type="sldNum" sz="quarter" idx="10"/>
          </p:nvPr>
        </p:nvSpPr>
        <p:spPr/>
        <p:txBody>
          <a:bodyPr/>
          <a:lstStyle/>
          <a:p>
            <a:fld id="{C938A6D1-2046-1C4F-BDCB-D9B6630EA83F}" type="slidenum">
              <a:rPr lang="en-US" smtClean="0"/>
              <a:t>34</a:t>
            </a:fld>
            <a:endParaRPr lang="en-US"/>
          </a:p>
        </p:txBody>
      </p:sp>
    </p:spTree>
    <p:extLst>
      <p:ext uri="{BB962C8B-B14F-4D97-AF65-F5344CB8AC3E}">
        <p14:creationId xmlns:p14="http://schemas.microsoft.com/office/powerpoint/2010/main" val="162047449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we now see that the </a:t>
            </a:r>
            <a:r>
              <a:rPr lang="en-US" dirty="0" err="1" smtClean="0"/>
              <a:t>dm</a:t>
            </a:r>
            <a:r>
              <a:rPr lang="en-US" dirty="0" smtClean="0"/>
              <a:t> mass assembly history is what we would expect from a 10^10 mass halo and here we see that we are producing stellar</a:t>
            </a:r>
            <a:r>
              <a:rPr lang="en-US" baseline="0" dirty="0" smtClean="0"/>
              <a:t> mass assembly histories that we would expect for field dwarf galaxies of this size.</a:t>
            </a:r>
            <a:endParaRPr lang="en-US" dirty="0"/>
          </a:p>
        </p:txBody>
      </p:sp>
      <p:sp>
        <p:nvSpPr>
          <p:cNvPr id="4" name="Slide Number Placeholder 3"/>
          <p:cNvSpPr>
            <a:spLocks noGrp="1"/>
          </p:cNvSpPr>
          <p:nvPr>
            <p:ph type="sldNum" sz="quarter" idx="10"/>
          </p:nvPr>
        </p:nvSpPr>
        <p:spPr/>
        <p:txBody>
          <a:bodyPr/>
          <a:lstStyle/>
          <a:p>
            <a:fld id="{C938A6D1-2046-1C4F-BDCB-D9B6630EA83F}" type="slidenum">
              <a:rPr lang="en-US" smtClean="0"/>
              <a:t>35</a:t>
            </a:fld>
            <a:endParaRPr lang="en-US"/>
          </a:p>
        </p:txBody>
      </p:sp>
    </p:spTree>
    <p:extLst>
      <p:ext uri="{BB962C8B-B14F-4D97-AF65-F5344CB8AC3E}">
        <p14:creationId xmlns:p14="http://schemas.microsoft.com/office/powerpoint/2010/main" val="85544975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Strong correlation between early DM</a:t>
            </a:r>
            <a:r>
              <a:rPr lang="en-US" baseline="0" dirty="0" smtClean="0"/>
              <a:t> assembly and stellar mass at z=0.</a:t>
            </a:r>
            <a:endParaRPr lang="en-US" dirty="0"/>
          </a:p>
        </p:txBody>
      </p:sp>
      <p:sp>
        <p:nvSpPr>
          <p:cNvPr id="4" name="Slide Number Placeholder 3"/>
          <p:cNvSpPr>
            <a:spLocks noGrp="1"/>
          </p:cNvSpPr>
          <p:nvPr>
            <p:ph type="sldNum" sz="quarter" idx="10"/>
          </p:nvPr>
        </p:nvSpPr>
        <p:spPr/>
        <p:txBody>
          <a:bodyPr/>
          <a:lstStyle/>
          <a:p>
            <a:fld id="{C938A6D1-2046-1C4F-BDCB-D9B6630EA83F}" type="slidenum">
              <a:rPr lang="en-US" smtClean="0"/>
              <a:t>36</a:t>
            </a:fld>
            <a:endParaRPr lang="en-US"/>
          </a:p>
        </p:txBody>
      </p:sp>
    </p:spTree>
    <p:extLst>
      <p:ext uri="{BB962C8B-B14F-4D97-AF65-F5344CB8AC3E}">
        <p14:creationId xmlns:p14="http://schemas.microsoft.com/office/powerpoint/2010/main" val="20320608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‘Cold’ in the sense that it moved slowly in the universe compared to the speed of light and ’dark’ in the sense that it only interacts gravitationally and does not interact with light. </a:t>
            </a:r>
          </a:p>
          <a:p>
            <a:endParaRPr lang="en-US" dirty="0" smtClean="0"/>
          </a:p>
          <a:p>
            <a:r>
              <a:rPr lang="en-US" sz="1200" b="0" i="0" u="none" strike="noStrike" kern="1200" dirty="0" smtClean="0">
                <a:solidFill>
                  <a:schemeClr val="tx1"/>
                </a:solidFill>
                <a:effectLst/>
                <a:latin typeface="+mn-lt"/>
                <a:ea typeface="+mn-ea"/>
                <a:cs typeface="+mn-cs"/>
              </a:rPr>
              <a:t>In the cold dark matter cosmology, structure grows hierarchically, with small objects collapsing under their self-gravity first and merging in a continuous hierarchy to form larger and more massive objects.</a:t>
            </a:r>
            <a:endParaRPr lang="en-US" dirty="0"/>
          </a:p>
        </p:txBody>
      </p:sp>
      <p:sp>
        <p:nvSpPr>
          <p:cNvPr id="4" name="Slide Number Placeholder 3"/>
          <p:cNvSpPr>
            <a:spLocks noGrp="1"/>
          </p:cNvSpPr>
          <p:nvPr>
            <p:ph type="sldNum" sz="quarter" idx="10"/>
          </p:nvPr>
        </p:nvSpPr>
        <p:spPr/>
        <p:txBody>
          <a:bodyPr/>
          <a:lstStyle/>
          <a:p>
            <a:fld id="{32BA0ADA-4B29-4544-A1B6-526356B3554F}" type="slidenum">
              <a:rPr lang="en-US" smtClean="0"/>
              <a:t>3</a:t>
            </a:fld>
            <a:endParaRPr lang="en-US"/>
          </a:p>
        </p:txBody>
      </p:sp>
    </p:spTree>
    <p:extLst>
      <p:ext uri="{BB962C8B-B14F-4D97-AF65-F5344CB8AC3E}">
        <p14:creationId xmlns:p14="http://schemas.microsoft.com/office/powerpoint/2010/main" val="10895193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38A6D1-2046-1C4F-BDCB-D9B6630EA83F}" type="slidenum">
              <a:rPr lang="en-US" smtClean="0"/>
              <a:t>37</a:t>
            </a:fld>
            <a:endParaRPr lang="en-US"/>
          </a:p>
        </p:txBody>
      </p:sp>
    </p:spTree>
    <p:extLst>
      <p:ext uri="{BB962C8B-B14F-4D97-AF65-F5344CB8AC3E}">
        <p14:creationId xmlns:p14="http://schemas.microsoft.com/office/powerpoint/2010/main" val="79238924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38A6D1-2046-1C4F-BDCB-D9B6630EA83F}" type="slidenum">
              <a:rPr lang="en-US" smtClean="0"/>
              <a:t>38</a:t>
            </a:fld>
            <a:endParaRPr lang="en-US"/>
          </a:p>
        </p:txBody>
      </p:sp>
    </p:spTree>
    <p:extLst>
      <p:ext uri="{BB962C8B-B14F-4D97-AF65-F5344CB8AC3E}">
        <p14:creationId xmlns:p14="http://schemas.microsoft.com/office/powerpoint/2010/main" val="23532619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Now I just want to look at how this increased stellar mass </a:t>
            </a:r>
            <a:endParaRPr lang="en-US" dirty="0"/>
          </a:p>
        </p:txBody>
      </p:sp>
      <p:sp>
        <p:nvSpPr>
          <p:cNvPr id="4" name="Slide Number Placeholder 3"/>
          <p:cNvSpPr>
            <a:spLocks noGrp="1"/>
          </p:cNvSpPr>
          <p:nvPr>
            <p:ph type="sldNum" sz="quarter" idx="10"/>
          </p:nvPr>
        </p:nvSpPr>
        <p:spPr/>
        <p:txBody>
          <a:bodyPr/>
          <a:lstStyle/>
          <a:p>
            <a:fld id="{C938A6D1-2046-1C4F-BDCB-D9B6630EA83F}" type="slidenum">
              <a:rPr lang="en-US" smtClean="0"/>
              <a:t>39</a:t>
            </a:fld>
            <a:endParaRPr lang="en-US"/>
          </a:p>
        </p:txBody>
      </p:sp>
    </p:spTree>
    <p:extLst>
      <p:ext uri="{BB962C8B-B14F-4D97-AF65-F5344CB8AC3E}">
        <p14:creationId xmlns:p14="http://schemas.microsoft.com/office/powerpoint/2010/main" val="197433601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Galaxies </a:t>
            </a:r>
            <a:r>
              <a:rPr lang="en-US" baseline="0" dirty="0" smtClean="0"/>
              <a:t>with higher </a:t>
            </a:r>
            <a:r>
              <a:rPr lang="en-US" baseline="0" dirty="0" smtClean="0"/>
              <a:t>stellar </a:t>
            </a:r>
            <a:r>
              <a:rPr lang="en-US" baseline="0" dirty="0" smtClean="0"/>
              <a:t>mass at z=0 have higher star formation rates which in turn drive larger gravitational potential fluctuations.</a:t>
            </a:r>
            <a:endParaRPr lang="en-US" dirty="0"/>
          </a:p>
        </p:txBody>
      </p:sp>
      <p:sp>
        <p:nvSpPr>
          <p:cNvPr id="4" name="Slide Number Placeholder 3"/>
          <p:cNvSpPr>
            <a:spLocks noGrp="1"/>
          </p:cNvSpPr>
          <p:nvPr>
            <p:ph type="sldNum" sz="quarter" idx="10"/>
          </p:nvPr>
        </p:nvSpPr>
        <p:spPr/>
        <p:txBody>
          <a:bodyPr/>
          <a:lstStyle/>
          <a:p>
            <a:fld id="{C938A6D1-2046-1C4F-BDCB-D9B6630EA83F}" type="slidenum">
              <a:rPr lang="en-US" smtClean="0"/>
              <a:t>40</a:t>
            </a:fld>
            <a:endParaRPr lang="en-US"/>
          </a:p>
        </p:txBody>
      </p:sp>
    </p:spTree>
    <p:extLst>
      <p:ext uri="{BB962C8B-B14F-4D97-AF65-F5344CB8AC3E}">
        <p14:creationId xmlns:p14="http://schemas.microsoft.com/office/powerpoint/2010/main" val="82172255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CHANGE</a:t>
            </a:r>
            <a:r>
              <a:rPr lang="en-US" baseline="0" dirty="0" smtClean="0"/>
              <a:t> BLACK ARROWS</a:t>
            </a:r>
          </a:p>
          <a:p>
            <a:r>
              <a:rPr lang="en-US" baseline="0" dirty="0" smtClean="0"/>
              <a:t>Reduction in Central Density</a:t>
            </a:r>
            <a:endParaRPr lang="en-US" dirty="0"/>
          </a:p>
        </p:txBody>
      </p:sp>
      <p:sp>
        <p:nvSpPr>
          <p:cNvPr id="4" name="Slide Number Placeholder 3"/>
          <p:cNvSpPr>
            <a:spLocks noGrp="1"/>
          </p:cNvSpPr>
          <p:nvPr>
            <p:ph type="sldNum" sz="quarter" idx="10"/>
          </p:nvPr>
        </p:nvSpPr>
        <p:spPr/>
        <p:txBody>
          <a:bodyPr/>
          <a:lstStyle/>
          <a:p>
            <a:fld id="{32BA0ADA-4B29-4544-A1B6-526356B3554F}" type="slidenum">
              <a:rPr lang="en-US" smtClean="0"/>
              <a:t>42</a:t>
            </a:fld>
            <a:endParaRPr lang="en-US"/>
          </a:p>
        </p:txBody>
      </p:sp>
    </p:spTree>
    <p:extLst>
      <p:ext uri="{BB962C8B-B14F-4D97-AF65-F5344CB8AC3E}">
        <p14:creationId xmlns:p14="http://schemas.microsoft.com/office/powerpoint/2010/main" val="70221325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Draw arrow as build increasing stellar mass,</a:t>
            </a:r>
            <a:r>
              <a:rPr lang="en-US" baseline="0" dirty="0" smtClean="0"/>
              <a:t> decreasing central density</a:t>
            </a:r>
            <a:br>
              <a:rPr lang="en-US" baseline="0" dirty="0" smtClean="0"/>
            </a:br>
            <a:r>
              <a:rPr lang="en-US" baseline="0" dirty="0" smtClean="0"/>
              <a:t>another arrow showing this sets in at half light radius</a:t>
            </a:r>
            <a:endParaRPr lang="en-US" dirty="0"/>
          </a:p>
        </p:txBody>
      </p:sp>
      <p:sp>
        <p:nvSpPr>
          <p:cNvPr id="4" name="Slide Number Placeholder 3"/>
          <p:cNvSpPr>
            <a:spLocks noGrp="1"/>
          </p:cNvSpPr>
          <p:nvPr>
            <p:ph type="sldNum" sz="quarter" idx="10"/>
          </p:nvPr>
        </p:nvSpPr>
        <p:spPr/>
        <p:txBody>
          <a:bodyPr/>
          <a:lstStyle/>
          <a:p>
            <a:fld id="{C938A6D1-2046-1C4F-BDCB-D9B6630EA83F}" type="slidenum">
              <a:rPr lang="en-US" smtClean="0"/>
              <a:t>44</a:t>
            </a:fld>
            <a:endParaRPr lang="en-US"/>
          </a:p>
        </p:txBody>
      </p:sp>
    </p:spTree>
    <p:extLst>
      <p:ext uri="{BB962C8B-B14F-4D97-AF65-F5344CB8AC3E}">
        <p14:creationId xmlns:p14="http://schemas.microsoft.com/office/powerpoint/2010/main" val="89238753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Draw arrow as build increasing stellar mass,</a:t>
            </a:r>
            <a:r>
              <a:rPr lang="en-US" baseline="0" dirty="0" smtClean="0"/>
              <a:t> decreasing central density</a:t>
            </a:r>
            <a:br>
              <a:rPr lang="en-US" baseline="0" dirty="0" smtClean="0"/>
            </a:br>
            <a:r>
              <a:rPr lang="en-US" baseline="0" dirty="0" smtClean="0"/>
              <a:t>another arrow showing this sets in at half light radius</a:t>
            </a:r>
            <a:endParaRPr lang="en-US" dirty="0"/>
          </a:p>
        </p:txBody>
      </p:sp>
      <p:sp>
        <p:nvSpPr>
          <p:cNvPr id="4" name="Slide Number Placeholder 3"/>
          <p:cNvSpPr>
            <a:spLocks noGrp="1"/>
          </p:cNvSpPr>
          <p:nvPr>
            <p:ph type="sldNum" sz="quarter" idx="10"/>
          </p:nvPr>
        </p:nvSpPr>
        <p:spPr/>
        <p:txBody>
          <a:bodyPr/>
          <a:lstStyle/>
          <a:p>
            <a:fld id="{C938A6D1-2046-1C4F-BDCB-D9B6630EA83F}" type="slidenum">
              <a:rPr lang="en-US" smtClean="0"/>
              <a:t>45</a:t>
            </a:fld>
            <a:endParaRPr lang="en-US"/>
          </a:p>
        </p:txBody>
      </p:sp>
    </p:spTree>
    <p:extLst>
      <p:ext uri="{BB962C8B-B14F-4D97-AF65-F5344CB8AC3E}">
        <p14:creationId xmlns:p14="http://schemas.microsoft.com/office/powerpoint/2010/main" val="10003731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C938A6D1-2046-1C4F-BDCB-D9B6630EA83F}" type="slidenum">
              <a:rPr lang="en-US" smtClean="0"/>
              <a:t>46</a:t>
            </a:fld>
            <a:endParaRPr lang="en-US"/>
          </a:p>
        </p:txBody>
      </p:sp>
    </p:spTree>
    <p:extLst>
      <p:ext uri="{BB962C8B-B14F-4D97-AF65-F5344CB8AC3E}">
        <p14:creationId xmlns:p14="http://schemas.microsoft.com/office/powerpoint/2010/main" val="105053234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looks great! These are believable looking dwarfs, modeled with all the physics above the GMC level. But the story is not so clear</a:t>
            </a:r>
            <a:r>
              <a:rPr lang="mr-IN" dirty="0" smtClean="0"/>
              <a:t>…</a:t>
            </a:r>
            <a:r>
              <a:rPr lang="en-US" dirty="0" smtClean="0"/>
              <a:t>.</a:t>
            </a:r>
          </a:p>
          <a:p>
            <a:endParaRPr lang="en-US" dirty="0" smtClean="0"/>
          </a:p>
          <a:p>
            <a:endParaRPr lang="en-US" dirty="0" smtClean="0"/>
          </a:p>
        </p:txBody>
      </p:sp>
      <p:sp>
        <p:nvSpPr>
          <p:cNvPr id="4" name="Slide Number Placeholder 3"/>
          <p:cNvSpPr>
            <a:spLocks noGrp="1"/>
          </p:cNvSpPr>
          <p:nvPr>
            <p:ph type="sldNum" sz="quarter" idx="10"/>
          </p:nvPr>
        </p:nvSpPr>
        <p:spPr/>
        <p:txBody>
          <a:bodyPr/>
          <a:lstStyle/>
          <a:p>
            <a:fld id="{C938A6D1-2046-1C4F-BDCB-D9B6630EA83F}" type="slidenum">
              <a:rPr lang="en-US" smtClean="0"/>
              <a:t>50</a:t>
            </a:fld>
            <a:endParaRPr lang="en-US"/>
          </a:p>
        </p:txBody>
      </p:sp>
    </p:spTree>
    <p:extLst>
      <p:ext uri="{BB962C8B-B14F-4D97-AF65-F5344CB8AC3E}">
        <p14:creationId xmlns:p14="http://schemas.microsoft.com/office/powerpoint/2010/main" val="128705875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Now</a:t>
            </a:r>
            <a:r>
              <a:rPr lang="en-US" baseline="0" dirty="0" smtClean="0"/>
              <a:t> admittedly, there are a number of assumptions that go into deriving velocities from HI linewidths and as recent papers have shown, the current models aren’t 100% accurate . That being said, this is evidence that baryons may not be able to answer all of our problems at the small scale end and it might be worth looking beyond our standard theory of cold dark matter.</a:t>
            </a:r>
            <a:endParaRPr lang="en-US" dirty="0"/>
          </a:p>
        </p:txBody>
      </p:sp>
      <p:sp>
        <p:nvSpPr>
          <p:cNvPr id="4" name="Slide Number Placeholder 3"/>
          <p:cNvSpPr>
            <a:spLocks noGrp="1"/>
          </p:cNvSpPr>
          <p:nvPr>
            <p:ph type="sldNum" sz="quarter" idx="10"/>
          </p:nvPr>
        </p:nvSpPr>
        <p:spPr/>
        <p:txBody>
          <a:bodyPr/>
          <a:lstStyle/>
          <a:p>
            <a:fld id="{32BA0ADA-4B29-4544-A1B6-526356B3554F}" type="slidenum">
              <a:rPr lang="en-US" smtClean="0"/>
              <a:t>52</a:t>
            </a:fld>
            <a:endParaRPr lang="en-US"/>
          </a:p>
        </p:txBody>
      </p:sp>
    </p:spTree>
    <p:extLst>
      <p:ext uri="{BB962C8B-B14F-4D97-AF65-F5344CB8AC3E}">
        <p14:creationId xmlns:p14="http://schemas.microsoft.com/office/powerpoint/2010/main" val="724962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‘Cold’ in the sense that it moved slowly in the universe compared to the speed of light and ’dark’ in the sense that it only interacts gravitationally and does not interact with light. </a:t>
            </a:r>
          </a:p>
          <a:p>
            <a:endParaRPr lang="en-US" dirty="0" smtClean="0"/>
          </a:p>
          <a:p>
            <a:r>
              <a:rPr lang="en-US" sz="1200" b="0" i="0" u="none" strike="noStrike" kern="1200" dirty="0" smtClean="0">
                <a:solidFill>
                  <a:schemeClr val="tx1"/>
                </a:solidFill>
                <a:effectLst/>
                <a:latin typeface="+mn-lt"/>
                <a:ea typeface="+mn-ea"/>
                <a:cs typeface="+mn-cs"/>
              </a:rPr>
              <a:t>In the cold dark matter cosmology, structure grows hierarchically, with small objects collapsing under their self-gravity first and merging in a continuous hierarchy to form larger and more massive objects.</a:t>
            </a:r>
            <a:endParaRPr lang="en-US" dirty="0"/>
          </a:p>
        </p:txBody>
      </p:sp>
      <p:sp>
        <p:nvSpPr>
          <p:cNvPr id="4" name="Slide Number Placeholder 3"/>
          <p:cNvSpPr>
            <a:spLocks noGrp="1"/>
          </p:cNvSpPr>
          <p:nvPr>
            <p:ph type="sldNum" sz="quarter" idx="10"/>
          </p:nvPr>
        </p:nvSpPr>
        <p:spPr/>
        <p:txBody>
          <a:bodyPr/>
          <a:lstStyle/>
          <a:p>
            <a:fld id="{32BA0ADA-4B29-4544-A1B6-526356B3554F}" type="slidenum">
              <a:rPr lang="en-US" smtClean="0"/>
              <a:t>4</a:t>
            </a:fld>
            <a:endParaRPr lang="en-US"/>
          </a:p>
        </p:txBody>
      </p:sp>
    </p:spTree>
    <p:extLst>
      <p:ext uri="{BB962C8B-B14F-4D97-AF65-F5344CB8AC3E}">
        <p14:creationId xmlns:p14="http://schemas.microsoft.com/office/powerpoint/2010/main" val="185481943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Arial"/>
              <a:buChar char="•"/>
            </a:pPr>
            <a:r>
              <a:rPr lang="en-US" dirty="0" smtClean="0"/>
              <a:t>How do alt. theories of DM affect galaxy formation in dwarfs?</a:t>
            </a:r>
          </a:p>
          <a:p>
            <a:pPr marL="342900" indent="-342900">
              <a:buFont typeface="Arial"/>
              <a:buChar char="•"/>
            </a:pPr>
            <a:r>
              <a:rPr lang="en-US" dirty="0" smtClean="0"/>
              <a:t>How well does WDM with hydrodynamics address the small scale issues of CDM?</a:t>
            </a:r>
            <a:endParaRPr lang="en-US" sz="1200" b="0" i="0" u="none" strike="noStrike" kern="1200" dirty="0" smtClean="0">
              <a:solidFill>
                <a:schemeClr val="tx1"/>
              </a:solidFill>
              <a:effectLst/>
              <a:latin typeface="+mn-lt"/>
              <a:ea typeface="+mn-ea"/>
              <a:cs typeface="+mn-cs"/>
            </a:endParaRPr>
          </a:p>
          <a:p>
            <a:endParaRPr lang="en-US" sz="1200" b="0" i="0" u="none" strike="noStrike" kern="1200" dirty="0" smtClean="0">
              <a:solidFill>
                <a:schemeClr val="tx1"/>
              </a:solidFill>
              <a:effectLst/>
              <a:latin typeface="+mn-lt"/>
              <a:ea typeface="+mn-ea"/>
              <a:cs typeface="+mn-cs"/>
            </a:endParaRPr>
          </a:p>
          <a:p>
            <a:r>
              <a:rPr lang="en-US" sz="1200" b="0" i="0" u="none" strike="noStrike" kern="1200" dirty="0" smtClean="0">
                <a:solidFill>
                  <a:schemeClr val="tx1"/>
                </a:solidFill>
                <a:effectLst/>
                <a:latin typeface="+mn-lt"/>
                <a:ea typeface="+mn-ea"/>
                <a:cs typeface="+mn-cs"/>
              </a:rPr>
              <a:t>Two viable alterative theories</a:t>
            </a:r>
            <a:r>
              <a:rPr lang="en-US" sz="1200" b="0" i="0" u="none" strike="noStrike" kern="1200" baseline="0" dirty="0" smtClean="0">
                <a:solidFill>
                  <a:schemeClr val="tx1"/>
                </a:solidFill>
                <a:effectLst/>
                <a:latin typeface="+mn-lt"/>
                <a:ea typeface="+mn-ea"/>
                <a:cs typeface="+mn-cs"/>
              </a:rPr>
              <a:t> of dark matter that can naturally lower the central density of halos without baryons. So it’s worth investigating how the addition of baryons affects the central densities in these alternate dark matter theories and whether it can further lower the central densities beyond what I capable in LCDM with baryons.</a:t>
            </a:r>
            <a:endParaRPr lang="en-US" sz="1200" b="0" i="0" u="none" strike="noStrike" kern="1200" dirty="0" smtClean="0">
              <a:solidFill>
                <a:schemeClr val="tx1"/>
              </a:solidFill>
              <a:effectLst/>
              <a:latin typeface="+mn-lt"/>
              <a:ea typeface="+mn-ea"/>
              <a:cs typeface="+mn-cs"/>
            </a:endParaRPr>
          </a:p>
          <a:p>
            <a:endParaRPr lang="en-US" sz="1200" b="0" i="0" u="none" strike="noStrike" kern="1200" dirty="0" smtClean="0">
              <a:solidFill>
                <a:schemeClr val="tx1"/>
              </a:solidFill>
              <a:effectLst/>
              <a:latin typeface="+mn-lt"/>
              <a:ea typeface="+mn-ea"/>
              <a:cs typeface="+mn-cs"/>
            </a:endParaRPr>
          </a:p>
          <a:p>
            <a:r>
              <a:rPr lang="en-US" sz="1200" b="0" i="0" u="none" strike="noStrike" kern="1200" dirty="0" smtClean="0">
                <a:solidFill>
                  <a:schemeClr val="tx1"/>
                </a:solidFill>
                <a:effectLst/>
                <a:latin typeface="+mn-lt"/>
                <a:ea typeface="+mn-ea"/>
                <a:cs typeface="+mn-cs"/>
              </a:rPr>
              <a:t>WDM decouples while relativistic imparting the particles with a significant late-time velocity that opposes gravitational collapse on galaxy scales thus assembling dark matter halos differently than CDM</a:t>
            </a:r>
            <a:endParaRPr lang="en-US" dirty="0" smtClean="0"/>
          </a:p>
          <a:p>
            <a:endParaRPr lang="en-US" dirty="0" smtClean="0"/>
          </a:p>
        </p:txBody>
      </p:sp>
      <p:sp>
        <p:nvSpPr>
          <p:cNvPr id="4" name="Slide Number Placeholder 3"/>
          <p:cNvSpPr>
            <a:spLocks noGrp="1"/>
          </p:cNvSpPr>
          <p:nvPr>
            <p:ph type="sldNum" sz="quarter" idx="10"/>
          </p:nvPr>
        </p:nvSpPr>
        <p:spPr/>
        <p:txBody>
          <a:bodyPr/>
          <a:lstStyle/>
          <a:p>
            <a:fld id="{32BA0ADA-4B29-4544-A1B6-526356B3554F}" type="slidenum">
              <a:rPr lang="en-US" smtClean="0"/>
              <a:t>53</a:t>
            </a:fld>
            <a:endParaRPr lang="en-US"/>
          </a:p>
        </p:txBody>
      </p:sp>
    </p:spTree>
    <p:extLst>
      <p:ext uri="{BB962C8B-B14F-4D97-AF65-F5344CB8AC3E}">
        <p14:creationId xmlns:p14="http://schemas.microsoft.com/office/powerpoint/2010/main" val="159485977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smtClean="0">
                <a:solidFill>
                  <a:schemeClr val="tx1"/>
                </a:solidFill>
                <a:effectLst/>
                <a:latin typeface="+mn-lt"/>
                <a:ea typeface="+mn-ea"/>
                <a:cs typeface="+mn-cs"/>
              </a:rPr>
              <a:t>Warm dark matter particle species have larger intrinsic </a:t>
            </a:r>
            <a:r>
              <a:rPr lang="en-US" sz="1200" b="0" i="0" u="none" strike="noStrike" kern="1200" dirty="0" err="1" smtClean="0">
                <a:solidFill>
                  <a:schemeClr val="tx1"/>
                </a:solidFill>
                <a:effectLst/>
                <a:latin typeface="+mn-lt"/>
                <a:ea typeface="+mn-ea"/>
                <a:cs typeface="+mn-cs"/>
              </a:rPr>
              <a:t>rms</a:t>
            </a:r>
            <a:r>
              <a:rPr lang="en-US" sz="1200" b="0" i="0" u="none" strike="noStrike" kern="1200" dirty="0" smtClean="0">
                <a:solidFill>
                  <a:schemeClr val="tx1"/>
                </a:solidFill>
                <a:effectLst/>
                <a:latin typeface="+mn-lt"/>
                <a:ea typeface="+mn-ea"/>
                <a:cs typeface="+mn-cs"/>
              </a:rPr>
              <a:t> velocity than CDM particle candidates which</a:t>
            </a:r>
            <a:r>
              <a:rPr lang="en-US" sz="1200" b="0" i="0" u="none" strike="noStrike" kern="1200" baseline="0" dirty="0" smtClean="0">
                <a:solidFill>
                  <a:schemeClr val="tx1"/>
                </a:solidFill>
                <a:effectLst/>
                <a:latin typeface="+mn-lt"/>
                <a:ea typeface="+mn-ea"/>
                <a:cs typeface="+mn-cs"/>
              </a:rPr>
              <a:t> are cosmologically important. </a:t>
            </a:r>
            <a:r>
              <a:rPr lang="en-US" sz="1200" b="0" i="0" u="none" strike="noStrike" kern="1200" dirty="0" smtClean="0">
                <a:solidFill>
                  <a:schemeClr val="tx1"/>
                </a:solidFill>
                <a:effectLst/>
                <a:latin typeface="+mn-lt"/>
                <a:ea typeface="+mn-ea"/>
                <a:cs typeface="+mn-cs"/>
              </a:rPr>
              <a:t>The WDM model’s cosmologically-significant velocity distribution introduces a free-streaming scale below which primordial density perturbations of the early Universe are wiped out. </a:t>
            </a:r>
            <a:endParaRPr lang="en-US" dirty="0"/>
          </a:p>
        </p:txBody>
      </p:sp>
      <p:sp>
        <p:nvSpPr>
          <p:cNvPr id="4" name="Slide Number Placeholder 3"/>
          <p:cNvSpPr>
            <a:spLocks noGrp="1"/>
          </p:cNvSpPr>
          <p:nvPr>
            <p:ph type="sldNum" sz="quarter" idx="10"/>
          </p:nvPr>
        </p:nvSpPr>
        <p:spPr/>
        <p:txBody>
          <a:bodyPr/>
          <a:lstStyle/>
          <a:p>
            <a:fld id="{32BA0ADA-4B29-4544-A1B6-526356B3554F}" type="slidenum">
              <a:rPr lang="en-US" smtClean="0"/>
              <a:t>54</a:t>
            </a:fld>
            <a:endParaRPr lang="en-US"/>
          </a:p>
        </p:txBody>
      </p:sp>
    </p:spTree>
    <p:extLst>
      <p:ext uri="{BB962C8B-B14F-4D97-AF65-F5344CB8AC3E}">
        <p14:creationId xmlns:p14="http://schemas.microsoft.com/office/powerpoint/2010/main" val="176798574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dirty="0" smtClean="0">
                <a:solidFill>
                  <a:schemeClr val="tx1"/>
                </a:solidFill>
                <a:effectLst/>
                <a:latin typeface="+mn-lt"/>
                <a:ea typeface="+mn-ea"/>
                <a:cs typeface="+mn-cs"/>
              </a:rPr>
              <a:t>The free-streaming effects of the models we consider are well described by the small-scale truncation in the linear matter power spectrum. In WDM this scale is relevant for galaxy formation, for example a 2keV thermal</a:t>
            </a:r>
            <a:r>
              <a:rPr lang="en-US" sz="1200" b="0" i="0" u="none" strike="noStrike" kern="1200" baseline="0" dirty="0" smtClean="0">
                <a:solidFill>
                  <a:schemeClr val="tx1"/>
                </a:solidFill>
                <a:effectLst/>
                <a:latin typeface="+mn-lt"/>
                <a:ea typeface="+mn-ea"/>
                <a:cs typeface="+mn-cs"/>
              </a:rPr>
              <a:t> WDM</a:t>
            </a:r>
            <a:r>
              <a:rPr lang="en-US" sz="1200" b="0" i="0" u="none" strike="noStrike" kern="1200" dirty="0" smtClean="0">
                <a:solidFill>
                  <a:schemeClr val="tx1"/>
                </a:solidFill>
                <a:effectLst/>
                <a:latin typeface="+mn-lt"/>
                <a:ea typeface="+mn-ea"/>
                <a:cs typeface="+mn-cs"/>
              </a:rPr>
              <a:t> particle will reduce power for linear scales corresponding to linear mass scales of 10^9, which is relevant for galaxy formation. </a:t>
            </a:r>
            <a:endParaRPr lang="en-US" dirty="0"/>
          </a:p>
        </p:txBody>
      </p:sp>
      <p:sp>
        <p:nvSpPr>
          <p:cNvPr id="4" name="Slide Number Placeholder 3"/>
          <p:cNvSpPr>
            <a:spLocks noGrp="1"/>
          </p:cNvSpPr>
          <p:nvPr>
            <p:ph type="sldNum" sz="quarter" idx="10"/>
          </p:nvPr>
        </p:nvSpPr>
        <p:spPr/>
        <p:txBody>
          <a:bodyPr/>
          <a:lstStyle/>
          <a:p>
            <a:fld id="{32BA0ADA-4B29-4544-A1B6-526356B3554F}" type="slidenum">
              <a:rPr lang="en-US" smtClean="0"/>
              <a:t>55</a:t>
            </a:fld>
            <a:endParaRPr lang="en-US"/>
          </a:p>
        </p:txBody>
      </p:sp>
    </p:spTree>
    <p:extLst>
      <p:ext uri="{BB962C8B-B14F-4D97-AF65-F5344CB8AC3E}">
        <p14:creationId xmlns:p14="http://schemas.microsoft.com/office/powerpoint/2010/main" val="70332466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dirty="0" smtClean="0">
                <a:solidFill>
                  <a:schemeClr val="tx1"/>
                </a:solidFill>
                <a:effectLst/>
                <a:latin typeface="+mn-lt"/>
                <a:ea typeface="+mn-ea"/>
                <a:cs typeface="+mn-cs"/>
              </a:rPr>
              <a:t>However, the effects of power spectrum suppression are not limited to the pure number counts of DM halos. The erasure of small perturbations in WDM models results in a different assembly history for low-mass halos than for CDM. </a:t>
            </a:r>
            <a:endParaRPr lang="en-US" dirty="0" smtClean="0"/>
          </a:p>
          <a:p>
            <a:endParaRPr lang="en-US" dirty="0"/>
          </a:p>
        </p:txBody>
      </p:sp>
      <p:sp>
        <p:nvSpPr>
          <p:cNvPr id="4" name="Slide Number Placeholder 3"/>
          <p:cNvSpPr>
            <a:spLocks noGrp="1"/>
          </p:cNvSpPr>
          <p:nvPr>
            <p:ph type="sldNum" sz="quarter" idx="10"/>
          </p:nvPr>
        </p:nvSpPr>
        <p:spPr/>
        <p:txBody>
          <a:bodyPr/>
          <a:lstStyle/>
          <a:p>
            <a:fld id="{32BA0ADA-4B29-4544-A1B6-526356B3554F}" type="slidenum">
              <a:rPr lang="en-US" smtClean="0"/>
              <a:t>56</a:t>
            </a:fld>
            <a:endParaRPr lang="en-US"/>
          </a:p>
        </p:txBody>
      </p:sp>
    </p:spTree>
    <p:extLst>
      <p:ext uri="{BB962C8B-B14F-4D97-AF65-F5344CB8AC3E}">
        <p14:creationId xmlns:p14="http://schemas.microsoft.com/office/powerpoint/2010/main" val="22652733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model was selected to (1) provide free-streaming effects that at the edge (i.e., the warmest) of what is allowed based on satellite galaxy counts and large-scale structure constraints of the Lyman-$\alpha$ forest and (2) account for the origin of possible detections of an X-ray line at 3.55 </a:t>
            </a:r>
            <a:r>
              <a:rPr lang="en-US" dirty="0" err="1" smtClean="0"/>
              <a:t>keV</a:t>
            </a:r>
            <a:r>
              <a:rPr lang="en-US" dirty="0" smtClean="0"/>
              <a:t> in galaxy and galaxy cluster observations</a:t>
            </a:r>
            <a:endParaRPr lang="en-US" dirty="0"/>
          </a:p>
        </p:txBody>
      </p:sp>
      <p:sp>
        <p:nvSpPr>
          <p:cNvPr id="4" name="Slide Number Placeholder 3"/>
          <p:cNvSpPr>
            <a:spLocks noGrp="1"/>
          </p:cNvSpPr>
          <p:nvPr>
            <p:ph type="sldNum" sz="quarter" idx="10"/>
          </p:nvPr>
        </p:nvSpPr>
        <p:spPr/>
        <p:txBody>
          <a:bodyPr/>
          <a:lstStyle/>
          <a:p>
            <a:fld id="{32BA0ADA-4B29-4544-A1B6-526356B3554F}" type="slidenum">
              <a:rPr lang="en-US" smtClean="0"/>
              <a:t>57</a:t>
            </a:fld>
            <a:endParaRPr lang="en-US"/>
          </a:p>
        </p:txBody>
      </p:sp>
    </p:spTree>
    <p:extLst>
      <p:ext uri="{BB962C8B-B14F-4D97-AF65-F5344CB8AC3E}">
        <p14:creationId xmlns:p14="http://schemas.microsoft.com/office/powerpoint/2010/main" val="98140047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Arial"/>
              <a:buChar char="•"/>
            </a:pPr>
            <a:r>
              <a:rPr lang="en-US" dirty="0" smtClean="0"/>
              <a:t>Still have very similar virial masses! M10b is now dark!</a:t>
            </a:r>
          </a:p>
          <a:p>
            <a:pPr marL="342900" indent="-342900">
              <a:buFont typeface="Arial"/>
              <a:buChar char="•"/>
            </a:pPr>
            <a:r>
              <a:rPr lang="en-US" dirty="0" smtClean="0"/>
              <a:t>WDM halos/galaxies form later -&gt; lower central densities than CDM</a:t>
            </a:r>
          </a:p>
          <a:p>
            <a:pPr marL="342900" indent="-342900">
              <a:buFont typeface="Arial"/>
              <a:buChar char="•"/>
            </a:pPr>
            <a:r>
              <a:rPr lang="en-US" dirty="0" smtClean="0"/>
              <a:t>Lower central densities -&gt; less stellar feedback than CDM</a:t>
            </a:r>
          </a:p>
          <a:p>
            <a:pPr marL="342900" indent="-342900">
              <a:buFont typeface="Arial"/>
              <a:buChar char="•"/>
            </a:pPr>
            <a:r>
              <a:rPr lang="en-US" dirty="0" smtClean="0"/>
              <a:t>Less stellar feedback -&gt; </a:t>
            </a:r>
            <a:r>
              <a:rPr lang="en-US" dirty="0" err="1" smtClean="0"/>
              <a:t>cuspier</a:t>
            </a:r>
            <a:r>
              <a:rPr lang="en-US" dirty="0" smtClean="0"/>
              <a:t> than CDM</a:t>
            </a:r>
          </a:p>
          <a:p>
            <a:pPr marL="342900" indent="-342900">
              <a:buFont typeface="Arial"/>
              <a:buChar char="•"/>
            </a:pPr>
            <a:r>
              <a:rPr lang="en-US" dirty="0" smtClean="0"/>
              <a:t>WDM galaxy formation predicts a population of extremely late star formers (don’t contain any ancient star populations).</a:t>
            </a:r>
          </a:p>
          <a:p>
            <a:endParaRPr lang="en-US" dirty="0"/>
          </a:p>
        </p:txBody>
      </p:sp>
      <p:sp>
        <p:nvSpPr>
          <p:cNvPr id="4" name="Slide Number Placeholder 3"/>
          <p:cNvSpPr>
            <a:spLocks noGrp="1"/>
          </p:cNvSpPr>
          <p:nvPr>
            <p:ph type="sldNum" sz="quarter" idx="10"/>
          </p:nvPr>
        </p:nvSpPr>
        <p:spPr/>
        <p:txBody>
          <a:bodyPr/>
          <a:lstStyle/>
          <a:p>
            <a:fld id="{775FE18C-DE68-8E4D-B20E-DB2241241245}" type="slidenum">
              <a:rPr lang="en-US" smtClean="0"/>
              <a:t>58</a:t>
            </a:fld>
            <a:endParaRPr lang="en-US"/>
          </a:p>
        </p:txBody>
      </p:sp>
    </p:spTree>
    <p:extLst>
      <p:ext uri="{BB962C8B-B14F-4D97-AF65-F5344CB8AC3E}">
        <p14:creationId xmlns:p14="http://schemas.microsoft.com/office/powerpoint/2010/main" val="198991459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Unique</a:t>
            </a:r>
            <a:r>
              <a:rPr lang="en-US" baseline="0" dirty="0" smtClean="0"/>
              <a:t> prediction: UFDs with only RECENT star formation. </a:t>
            </a:r>
            <a:endParaRPr lang="en-US" dirty="0"/>
          </a:p>
        </p:txBody>
      </p:sp>
      <p:sp>
        <p:nvSpPr>
          <p:cNvPr id="4" name="Slide Number Placeholder 3"/>
          <p:cNvSpPr>
            <a:spLocks noGrp="1"/>
          </p:cNvSpPr>
          <p:nvPr>
            <p:ph type="sldNum" sz="quarter" idx="10"/>
          </p:nvPr>
        </p:nvSpPr>
        <p:spPr/>
        <p:txBody>
          <a:bodyPr/>
          <a:lstStyle/>
          <a:p>
            <a:fld id="{32BA0ADA-4B29-4544-A1B6-526356B3554F}" type="slidenum">
              <a:rPr lang="en-US" smtClean="0"/>
              <a:t>59</a:t>
            </a:fld>
            <a:endParaRPr lang="en-US"/>
          </a:p>
        </p:txBody>
      </p:sp>
    </p:spTree>
    <p:extLst>
      <p:ext uri="{BB962C8B-B14F-4D97-AF65-F5344CB8AC3E}">
        <p14:creationId xmlns:p14="http://schemas.microsoft.com/office/powerpoint/2010/main" val="96242677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Unique</a:t>
            </a:r>
            <a:r>
              <a:rPr lang="en-US" baseline="0" smtClean="0"/>
              <a:t> prediction: UFDs with only RECENT star formation. </a:t>
            </a:r>
            <a:endParaRPr lang="en-US" dirty="0"/>
          </a:p>
        </p:txBody>
      </p:sp>
      <p:sp>
        <p:nvSpPr>
          <p:cNvPr id="4" name="Slide Number Placeholder 3"/>
          <p:cNvSpPr>
            <a:spLocks noGrp="1"/>
          </p:cNvSpPr>
          <p:nvPr>
            <p:ph type="sldNum" sz="quarter" idx="10"/>
          </p:nvPr>
        </p:nvSpPr>
        <p:spPr/>
        <p:txBody>
          <a:bodyPr/>
          <a:lstStyle/>
          <a:p>
            <a:fld id="{32BA0ADA-4B29-4544-A1B6-526356B3554F}" type="slidenum">
              <a:rPr lang="en-US" smtClean="0"/>
              <a:t>60</a:t>
            </a:fld>
            <a:endParaRPr lang="en-US"/>
          </a:p>
        </p:txBody>
      </p:sp>
    </p:spTree>
    <p:extLst>
      <p:ext uri="{BB962C8B-B14F-4D97-AF65-F5344CB8AC3E}">
        <p14:creationId xmlns:p14="http://schemas.microsoft.com/office/powerpoint/2010/main" val="59097754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Despite feedback being slightly more efficient</a:t>
            </a:r>
            <a:r>
              <a:rPr lang="en-US" baseline="0" dirty="0" smtClean="0"/>
              <a:t> in CDM,</a:t>
            </a:r>
            <a:r>
              <a:rPr lang="en-US" dirty="0" smtClean="0"/>
              <a:t> the free-streaming effects of WDM still reduce the central densities</a:t>
            </a:r>
            <a:r>
              <a:rPr lang="en-US" baseline="0" dirty="0" smtClean="0"/>
              <a:t> in our dwarfs relative to their CDM counterparts.</a:t>
            </a:r>
            <a:endParaRPr lang="en-US" dirty="0"/>
          </a:p>
        </p:txBody>
      </p:sp>
      <p:sp>
        <p:nvSpPr>
          <p:cNvPr id="4" name="Slide Number Placeholder 3"/>
          <p:cNvSpPr>
            <a:spLocks noGrp="1"/>
          </p:cNvSpPr>
          <p:nvPr>
            <p:ph type="sldNum" sz="quarter" idx="10"/>
          </p:nvPr>
        </p:nvSpPr>
        <p:spPr/>
        <p:txBody>
          <a:bodyPr/>
          <a:lstStyle/>
          <a:p>
            <a:fld id="{32BA0ADA-4B29-4544-A1B6-526356B3554F}" type="slidenum">
              <a:rPr lang="en-US" smtClean="0"/>
              <a:t>61</a:t>
            </a:fld>
            <a:endParaRPr lang="en-US"/>
          </a:p>
        </p:txBody>
      </p:sp>
    </p:spTree>
    <p:extLst>
      <p:ext uri="{BB962C8B-B14F-4D97-AF65-F5344CB8AC3E}">
        <p14:creationId xmlns:p14="http://schemas.microsoft.com/office/powerpoint/2010/main" val="179056496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32BA0ADA-4B29-4544-A1B6-526356B3554F}" type="slidenum">
              <a:rPr lang="en-US" smtClean="0"/>
              <a:t>62</a:t>
            </a:fld>
            <a:endParaRPr lang="en-US"/>
          </a:p>
        </p:txBody>
      </p:sp>
    </p:spTree>
    <p:extLst>
      <p:ext uri="{BB962C8B-B14F-4D97-AF65-F5344CB8AC3E}">
        <p14:creationId xmlns:p14="http://schemas.microsoft.com/office/powerpoint/2010/main" val="12414806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2BA0ADA-4B29-4544-A1B6-526356B3554F}" type="slidenum">
              <a:rPr lang="en-US" smtClean="0"/>
              <a:t>5</a:t>
            </a:fld>
            <a:endParaRPr lang="en-US"/>
          </a:p>
        </p:txBody>
      </p:sp>
    </p:spTree>
    <p:extLst>
      <p:ext uri="{BB962C8B-B14F-4D97-AF65-F5344CB8AC3E}">
        <p14:creationId xmlns:p14="http://schemas.microsoft.com/office/powerpoint/2010/main" val="199044523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32BA0ADA-4B29-4544-A1B6-526356B3554F}" type="slidenum">
              <a:rPr lang="en-US" smtClean="0"/>
              <a:t>64</a:t>
            </a:fld>
            <a:endParaRPr lang="en-US"/>
          </a:p>
        </p:txBody>
      </p:sp>
    </p:spTree>
    <p:extLst>
      <p:ext uri="{BB962C8B-B14F-4D97-AF65-F5344CB8AC3E}">
        <p14:creationId xmlns:p14="http://schemas.microsoft.com/office/powerpoint/2010/main" val="139167620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2BA0ADA-4B29-4544-A1B6-526356B3554F}" type="slidenum">
              <a:rPr lang="en-US" smtClean="0"/>
              <a:t>65</a:t>
            </a:fld>
            <a:endParaRPr lang="en-US"/>
          </a:p>
        </p:txBody>
      </p:sp>
    </p:spTree>
    <p:extLst>
      <p:ext uri="{BB962C8B-B14F-4D97-AF65-F5344CB8AC3E}">
        <p14:creationId xmlns:p14="http://schemas.microsoft.com/office/powerpoint/2010/main" val="149131090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2BA0ADA-4B29-4544-A1B6-526356B3554F}" type="slidenum">
              <a:rPr lang="en-US" smtClean="0"/>
              <a:t>66</a:t>
            </a:fld>
            <a:endParaRPr lang="en-US"/>
          </a:p>
        </p:txBody>
      </p:sp>
    </p:spTree>
    <p:extLst>
      <p:ext uri="{BB962C8B-B14F-4D97-AF65-F5344CB8AC3E}">
        <p14:creationId xmlns:p14="http://schemas.microsoft.com/office/powerpoint/2010/main" val="75160075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2BA0ADA-4B29-4544-A1B6-526356B3554F}" type="slidenum">
              <a:rPr lang="en-US" smtClean="0"/>
              <a:t>67</a:t>
            </a:fld>
            <a:endParaRPr lang="en-US"/>
          </a:p>
        </p:txBody>
      </p:sp>
    </p:spTree>
    <p:extLst>
      <p:ext uri="{BB962C8B-B14F-4D97-AF65-F5344CB8AC3E}">
        <p14:creationId xmlns:p14="http://schemas.microsoft.com/office/powerpoint/2010/main" val="213404073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2BA0ADA-4B29-4544-A1B6-526356B3554F}" type="slidenum">
              <a:rPr lang="en-US" smtClean="0"/>
              <a:t>69</a:t>
            </a:fld>
            <a:endParaRPr lang="en-US"/>
          </a:p>
        </p:txBody>
      </p:sp>
    </p:spTree>
    <p:extLst>
      <p:ext uri="{BB962C8B-B14F-4D97-AF65-F5344CB8AC3E}">
        <p14:creationId xmlns:p14="http://schemas.microsoft.com/office/powerpoint/2010/main" val="40218950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2BA0ADA-4B29-4544-A1B6-526356B3554F}" type="slidenum">
              <a:rPr lang="en-US" smtClean="0"/>
              <a:t>70</a:t>
            </a:fld>
            <a:endParaRPr lang="en-US"/>
          </a:p>
        </p:txBody>
      </p:sp>
    </p:spTree>
    <p:extLst>
      <p:ext uri="{BB962C8B-B14F-4D97-AF65-F5344CB8AC3E}">
        <p14:creationId xmlns:p14="http://schemas.microsoft.com/office/powerpoint/2010/main" val="122593113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2BA0ADA-4B29-4544-A1B6-526356B3554F}" type="slidenum">
              <a:rPr lang="en-US" smtClean="0"/>
              <a:t>73</a:t>
            </a:fld>
            <a:endParaRPr lang="en-US"/>
          </a:p>
        </p:txBody>
      </p:sp>
    </p:spTree>
    <p:extLst>
      <p:ext uri="{BB962C8B-B14F-4D97-AF65-F5344CB8AC3E}">
        <p14:creationId xmlns:p14="http://schemas.microsoft.com/office/powerpoint/2010/main" val="64565636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2BA0ADA-4B29-4544-A1B6-526356B3554F}" type="slidenum">
              <a:rPr lang="en-US" smtClean="0"/>
              <a:t>74</a:t>
            </a:fld>
            <a:endParaRPr lang="en-US"/>
          </a:p>
        </p:txBody>
      </p:sp>
    </p:spTree>
    <p:extLst>
      <p:ext uri="{BB962C8B-B14F-4D97-AF65-F5344CB8AC3E}">
        <p14:creationId xmlns:p14="http://schemas.microsoft.com/office/powerpoint/2010/main" val="180145596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2BA0ADA-4B29-4544-A1B6-526356B3554F}" type="slidenum">
              <a:rPr lang="en-US" smtClean="0"/>
              <a:t>76</a:t>
            </a:fld>
            <a:endParaRPr lang="en-US"/>
          </a:p>
        </p:txBody>
      </p:sp>
    </p:spTree>
    <p:extLst>
      <p:ext uri="{BB962C8B-B14F-4D97-AF65-F5344CB8AC3E}">
        <p14:creationId xmlns:p14="http://schemas.microsoft.com/office/powerpoint/2010/main" val="188205029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2BA0ADA-4B29-4544-A1B6-526356B3554F}" type="slidenum">
              <a:rPr lang="en-US" smtClean="0"/>
              <a:t>78</a:t>
            </a:fld>
            <a:endParaRPr lang="en-US"/>
          </a:p>
        </p:txBody>
      </p:sp>
    </p:spTree>
    <p:extLst>
      <p:ext uri="{BB962C8B-B14F-4D97-AF65-F5344CB8AC3E}">
        <p14:creationId xmlns:p14="http://schemas.microsoft.com/office/powerpoint/2010/main" val="13320415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2BA0ADA-4B29-4544-A1B6-526356B3554F}" type="slidenum">
              <a:rPr lang="en-US" smtClean="0"/>
              <a:t>8</a:t>
            </a:fld>
            <a:endParaRPr lang="en-US"/>
          </a:p>
        </p:txBody>
      </p:sp>
    </p:spTree>
    <p:extLst>
      <p:ext uri="{BB962C8B-B14F-4D97-AF65-F5344CB8AC3E}">
        <p14:creationId xmlns:p14="http://schemas.microsoft.com/office/powerpoint/2010/main" val="184771956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It’s been a wild ride, and I’m so happy to have shared the experience</a:t>
            </a:r>
            <a:r>
              <a:rPr lang="en-US" baseline="0" dirty="0" smtClean="0"/>
              <a:t> with all of you.</a:t>
            </a:r>
            <a:endParaRPr lang="en-US" dirty="0"/>
          </a:p>
        </p:txBody>
      </p:sp>
      <p:sp>
        <p:nvSpPr>
          <p:cNvPr id="4" name="Slide Number Placeholder 3"/>
          <p:cNvSpPr>
            <a:spLocks noGrp="1"/>
          </p:cNvSpPr>
          <p:nvPr>
            <p:ph type="sldNum" sz="quarter" idx="10"/>
          </p:nvPr>
        </p:nvSpPr>
        <p:spPr/>
        <p:txBody>
          <a:bodyPr/>
          <a:lstStyle/>
          <a:p>
            <a:fld id="{32BA0ADA-4B29-4544-A1B6-526356B3554F}" type="slidenum">
              <a:rPr lang="en-US" smtClean="0"/>
              <a:t>80</a:t>
            </a:fld>
            <a:endParaRPr lang="en-US"/>
          </a:p>
        </p:txBody>
      </p:sp>
    </p:spTree>
    <p:extLst>
      <p:ext uri="{BB962C8B-B14F-4D97-AF65-F5344CB8AC3E}">
        <p14:creationId xmlns:p14="http://schemas.microsoft.com/office/powerpoint/2010/main" val="172844217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Precise determinations</a:t>
            </a:r>
            <a:r>
              <a:rPr lang="en-US" baseline="0" dirty="0" smtClean="0"/>
              <a:t> of the mass function of halos throughout redshift.</a:t>
            </a:r>
            <a:endParaRPr lang="en-US" dirty="0" smtClean="0"/>
          </a:p>
          <a:p>
            <a:endParaRPr lang="en-US" dirty="0" smtClean="0"/>
          </a:p>
          <a:p>
            <a:endParaRPr lang="en-US" dirty="0"/>
          </a:p>
          <a:p>
            <a:r>
              <a:rPr lang="en-US" dirty="0"/>
              <a:t>----- Meeting Notes (4/25/16 01:06) -----</a:t>
            </a:r>
          </a:p>
          <a:p>
            <a:r>
              <a:rPr lang="en-US" dirty="0"/>
              <a:t>In the standard cold dark matter (CDM) paradigm, the formation of galaxies is driven by the large-scale </a:t>
            </a:r>
            <a:r>
              <a:rPr lang="en-US" dirty="0" smtClean="0"/>
              <a:t>structure </a:t>
            </a:r>
            <a:r>
              <a:rPr lang="en-US" dirty="0"/>
              <a:t>of the universe and the formation of dark matter halos. Galaxies form by the </a:t>
            </a:r>
            <a:r>
              <a:rPr lang="en-US" dirty="0" smtClean="0"/>
              <a:t>cooling </a:t>
            </a:r>
            <a:r>
              <a:rPr lang="en-US" dirty="0"/>
              <a:t>and condensation of gas in the centers of the potential wells of extended </a:t>
            </a:r>
            <a:r>
              <a:rPr lang="en-US" dirty="0" err="1"/>
              <a:t>virialized</a:t>
            </a:r>
            <a:r>
              <a:rPr lang="en-US" dirty="0"/>
              <a:t> dark matter halos. in this picture, </a:t>
            </a:r>
            <a:r>
              <a:rPr lang="en-US" dirty="0" smtClean="0"/>
              <a:t>galaxy </a:t>
            </a:r>
            <a:r>
              <a:rPr lang="en-US" dirty="0"/>
              <a:t>properties, such as luminosity or stellar mass, are expected to be tightly </a:t>
            </a:r>
            <a:r>
              <a:rPr lang="en-US" dirty="0" smtClean="0"/>
              <a:t>coupled </a:t>
            </a:r>
            <a:r>
              <a:rPr lang="en-US" dirty="0"/>
              <a:t>to </a:t>
            </a:r>
            <a:r>
              <a:rPr lang="en-US" dirty="0" smtClean="0"/>
              <a:t>the </a:t>
            </a:r>
            <a:r>
              <a:rPr lang="en-US" dirty="0"/>
              <a:t>depth of the halo potential and thus to the mass.</a:t>
            </a:r>
          </a:p>
        </p:txBody>
      </p:sp>
      <p:sp>
        <p:nvSpPr>
          <p:cNvPr id="4" name="Slide Number Placeholder 3"/>
          <p:cNvSpPr>
            <a:spLocks noGrp="1"/>
          </p:cNvSpPr>
          <p:nvPr>
            <p:ph type="sldNum" sz="quarter" idx="10"/>
          </p:nvPr>
        </p:nvSpPr>
        <p:spPr/>
        <p:txBody>
          <a:bodyPr/>
          <a:lstStyle/>
          <a:p>
            <a:fld id="{32BA0ADA-4B29-4544-A1B6-526356B3554F}" type="slidenum">
              <a:rPr lang="en-US" smtClean="0"/>
              <a:t>83</a:t>
            </a:fld>
            <a:endParaRPr lang="en-US"/>
          </a:p>
        </p:txBody>
      </p:sp>
    </p:spTree>
    <p:extLst>
      <p:ext uri="{BB962C8B-B14F-4D97-AF65-F5344CB8AC3E}">
        <p14:creationId xmlns:p14="http://schemas.microsoft.com/office/powerpoint/2010/main" val="107082863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Precise determinations</a:t>
            </a:r>
            <a:r>
              <a:rPr lang="en-US" baseline="0" dirty="0" smtClean="0"/>
              <a:t> of the mass function of halos throughout redshift.</a:t>
            </a:r>
            <a:endParaRPr lang="en-US" dirty="0" smtClean="0"/>
          </a:p>
          <a:p>
            <a:endParaRPr lang="en-US" dirty="0" smtClean="0"/>
          </a:p>
          <a:p>
            <a:endParaRPr lang="en-US" dirty="0"/>
          </a:p>
          <a:p>
            <a:r>
              <a:rPr lang="en-US" dirty="0"/>
              <a:t>----- Meeting Notes (4/25/16 01:06) -----</a:t>
            </a:r>
          </a:p>
          <a:p>
            <a:r>
              <a:rPr lang="en-US" dirty="0"/>
              <a:t>In the standard cold dark matter (CDM) paradigm, the formation of galaxies is driven by the large-scale </a:t>
            </a:r>
            <a:r>
              <a:rPr lang="en-US" dirty="0" smtClean="0"/>
              <a:t>structure </a:t>
            </a:r>
            <a:r>
              <a:rPr lang="en-US" dirty="0"/>
              <a:t>of the universe and the formation of dark matter halos. Galaxies form by the </a:t>
            </a:r>
            <a:r>
              <a:rPr lang="en-US" dirty="0" smtClean="0"/>
              <a:t>cooling </a:t>
            </a:r>
            <a:r>
              <a:rPr lang="en-US" dirty="0"/>
              <a:t>and condensation of gas in the centers of the potential wells of extended </a:t>
            </a:r>
            <a:r>
              <a:rPr lang="en-US" dirty="0" err="1"/>
              <a:t>virialized</a:t>
            </a:r>
            <a:r>
              <a:rPr lang="en-US" dirty="0"/>
              <a:t> dark matter halos. in this picture, </a:t>
            </a:r>
            <a:r>
              <a:rPr lang="en-US" dirty="0" smtClean="0"/>
              <a:t>galaxy </a:t>
            </a:r>
            <a:r>
              <a:rPr lang="en-US" dirty="0"/>
              <a:t>properties, such as luminosity or stellar mass, are expected to be tightly </a:t>
            </a:r>
            <a:r>
              <a:rPr lang="en-US" dirty="0" smtClean="0"/>
              <a:t>coupled </a:t>
            </a:r>
            <a:r>
              <a:rPr lang="en-US" dirty="0"/>
              <a:t>to </a:t>
            </a:r>
            <a:r>
              <a:rPr lang="en-US" dirty="0" smtClean="0"/>
              <a:t>the </a:t>
            </a:r>
            <a:r>
              <a:rPr lang="en-US" dirty="0"/>
              <a:t>depth of the halo potential and thus to the mass.</a:t>
            </a:r>
          </a:p>
        </p:txBody>
      </p:sp>
      <p:sp>
        <p:nvSpPr>
          <p:cNvPr id="4" name="Slide Number Placeholder 3"/>
          <p:cNvSpPr>
            <a:spLocks noGrp="1"/>
          </p:cNvSpPr>
          <p:nvPr>
            <p:ph type="sldNum" sz="quarter" idx="10"/>
          </p:nvPr>
        </p:nvSpPr>
        <p:spPr/>
        <p:txBody>
          <a:bodyPr/>
          <a:lstStyle/>
          <a:p>
            <a:fld id="{32BA0ADA-4B29-4544-A1B6-526356B3554F}" type="slidenum">
              <a:rPr lang="en-US" smtClean="0"/>
              <a:t>86</a:t>
            </a:fld>
            <a:endParaRPr lang="en-US"/>
          </a:p>
        </p:txBody>
      </p:sp>
    </p:spTree>
    <p:extLst>
      <p:ext uri="{BB962C8B-B14F-4D97-AF65-F5344CB8AC3E}">
        <p14:creationId xmlns:p14="http://schemas.microsoft.com/office/powerpoint/2010/main" val="29909947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 Meeting Notes (4/25/16 00:43) -----</a:t>
            </a:r>
          </a:p>
          <a:p>
            <a:r>
              <a:rPr lang="en-US"/>
              <a:t>Rotation curves of LSB and late-type, gas-rich dwarf galax- ies indicate the presence of constant-density or mildy cuspy (α ∼ −0.2) dark matter cores, contradicting the predictions of cosmological simulations. The most recent simulations still indicate resolved mass density slopes that are too steep to be easily reconciled with the observations (typically α ∼ −0.8 at a radius ∼ 0.1 kpc). Claims of shallow slopes at even smaller radii depend on the validity of the analytical description cho- sen for the mass-density profile.</a:t>
            </a:r>
          </a:p>
        </p:txBody>
      </p:sp>
      <p:sp>
        <p:nvSpPr>
          <p:cNvPr id="4" name="Slide Number Placeholder 3"/>
          <p:cNvSpPr>
            <a:spLocks noGrp="1"/>
          </p:cNvSpPr>
          <p:nvPr>
            <p:ph type="sldNum" sz="quarter" idx="10"/>
          </p:nvPr>
        </p:nvSpPr>
        <p:spPr/>
        <p:txBody>
          <a:bodyPr/>
          <a:lstStyle/>
          <a:p>
            <a:fld id="{32BA0ADA-4B29-4544-A1B6-526356B3554F}" type="slidenum">
              <a:rPr lang="en-US" smtClean="0"/>
              <a:t>88</a:t>
            </a:fld>
            <a:endParaRPr lang="en-US"/>
          </a:p>
        </p:txBody>
      </p:sp>
    </p:spTree>
    <p:extLst>
      <p:ext uri="{BB962C8B-B14F-4D97-AF65-F5344CB8AC3E}">
        <p14:creationId xmlns:p14="http://schemas.microsoft.com/office/powerpoint/2010/main" val="177216834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Facher-Giguere</a:t>
            </a:r>
            <a:r>
              <a:rPr lang="en-US" dirty="0" smtClean="0"/>
              <a:t> et al.</a:t>
            </a:r>
            <a:r>
              <a:rPr lang="en-US" baseline="0" dirty="0" smtClean="0"/>
              <a:t> 2009 for line</a:t>
            </a:r>
            <a:endParaRPr lang="en-US" dirty="0"/>
          </a:p>
        </p:txBody>
      </p:sp>
      <p:sp>
        <p:nvSpPr>
          <p:cNvPr id="4" name="Slide Number Placeholder 3"/>
          <p:cNvSpPr>
            <a:spLocks noGrp="1"/>
          </p:cNvSpPr>
          <p:nvPr>
            <p:ph type="sldNum" sz="quarter" idx="10"/>
          </p:nvPr>
        </p:nvSpPr>
        <p:spPr/>
        <p:txBody>
          <a:bodyPr/>
          <a:lstStyle/>
          <a:p>
            <a:fld id="{C938A6D1-2046-1C4F-BDCB-D9B6630EA83F}" type="slidenum">
              <a:rPr lang="en-US" smtClean="0"/>
              <a:t>90</a:t>
            </a:fld>
            <a:endParaRPr lang="en-US"/>
          </a:p>
        </p:txBody>
      </p:sp>
    </p:spTree>
    <p:extLst>
      <p:ext uri="{BB962C8B-B14F-4D97-AF65-F5344CB8AC3E}">
        <p14:creationId xmlns:p14="http://schemas.microsoft.com/office/powerpoint/2010/main" val="13294346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38A6D1-2046-1C4F-BDCB-D9B6630EA83F}" type="slidenum">
              <a:rPr lang="en-US" smtClean="0"/>
              <a:t>91</a:t>
            </a:fld>
            <a:endParaRPr lang="en-US"/>
          </a:p>
        </p:txBody>
      </p:sp>
    </p:spTree>
    <p:extLst>
      <p:ext uri="{BB962C8B-B14F-4D97-AF65-F5344CB8AC3E}">
        <p14:creationId xmlns:p14="http://schemas.microsoft.com/office/powerpoint/2010/main" val="189201615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38A6D1-2046-1C4F-BDCB-D9B6630EA83F}" type="slidenum">
              <a:rPr lang="en-US" smtClean="0"/>
              <a:t>92</a:t>
            </a:fld>
            <a:endParaRPr lang="en-US"/>
          </a:p>
        </p:txBody>
      </p:sp>
    </p:spTree>
    <p:extLst>
      <p:ext uri="{BB962C8B-B14F-4D97-AF65-F5344CB8AC3E}">
        <p14:creationId xmlns:p14="http://schemas.microsoft.com/office/powerpoint/2010/main" val="6077420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38A6D1-2046-1C4F-BDCB-D9B6630EA83F}" type="slidenum">
              <a:rPr lang="en-US" smtClean="0"/>
              <a:t>93</a:t>
            </a:fld>
            <a:endParaRPr lang="en-US"/>
          </a:p>
        </p:txBody>
      </p:sp>
    </p:spTree>
    <p:extLst>
      <p:ext uri="{BB962C8B-B14F-4D97-AF65-F5344CB8AC3E}">
        <p14:creationId xmlns:p14="http://schemas.microsoft.com/office/powerpoint/2010/main" val="136021000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38A6D1-2046-1C4F-BDCB-D9B6630EA83F}" type="slidenum">
              <a:rPr lang="en-US" smtClean="0"/>
              <a:t>94</a:t>
            </a:fld>
            <a:endParaRPr lang="en-US"/>
          </a:p>
        </p:txBody>
      </p:sp>
    </p:spTree>
    <p:extLst>
      <p:ext uri="{BB962C8B-B14F-4D97-AF65-F5344CB8AC3E}">
        <p14:creationId xmlns:p14="http://schemas.microsoft.com/office/powerpoint/2010/main" val="128729378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38A6D1-2046-1C4F-BDCB-D9B6630EA83F}" type="slidenum">
              <a:rPr lang="en-US" smtClean="0"/>
              <a:t>95</a:t>
            </a:fld>
            <a:endParaRPr lang="en-US"/>
          </a:p>
        </p:txBody>
      </p:sp>
    </p:spTree>
    <p:extLst>
      <p:ext uri="{BB962C8B-B14F-4D97-AF65-F5344CB8AC3E}">
        <p14:creationId xmlns:p14="http://schemas.microsoft.com/office/powerpoint/2010/main" val="14935657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Expect thousands</a:t>
            </a:r>
            <a:r>
              <a:rPr lang="en-US" baseline="0" dirty="0" smtClean="0"/>
              <a:t> of </a:t>
            </a:r>
            <a:r>
              <a:rPr lang="en-US" baseline="0" dirty="0" err="1" smtClean="0"/>
              <a:t>subhalos</a:t>
            </a:r>
            <a:r>
              <a:rPr lang="en-US" baseline="0" dirty="0" smtClean="0"/>
              <a:t> that are large enough to support molecular cooling (</a:t>
            </a:r>
            <a:r>
              <a:rPr lang="en-US" baseline="0" dirty="0" err="1" smtClean="0"/>
              <a:t>Mpeak</a:t>
            </a:r>
            <a:r>
              <a:rPr lang="en-US" baseline="0" dirty="0" smtClean="0"/>
              <a:t>&gt;1e7 </a:t>
            </a:r>
            <a:r>
              <a:rPr lang="en-US" baseline="0" dirty="0" err="1" smtClean="0"/>
              <a:t>Msun</a:t>
            </a:r>
            <a:r>
              <a:rPr lang="en-US" baseline="0" dirty="0" smtClean="0"/>
              <a:t>) but only find roughly ~50 satellite galaxies down to 300 </a:t>
            </a:r>
            <a:r>
              <a:rPr lang="en-US" baseline="0" dirty="0" err="1" smtClean="0"/>
              <a:t>Msun</a:t>
            </a:r>
            <a:endParaRPr lang="en-US" dirty="0"/>
          </a:p>
        </p:txBody>
      </p:sp>
      <p:sp>
        <p:nvSpPr>
          <p:cNvPr id="4" name="Slide Number Placeholder 3"/>
          <p:cNvSpPr>
            <a:spLocks noGrp="1"/>
          </p:cNvSpPr>
          <p:nvPr>
            <p:ph type="sldNum" sz="quarter" idx="10"/>
          </p:nvPr>
        </p:nvSpPr>
        <p:spPr/>
        <p:txBody>
          <a:bodyPr/>
          <a:lstStyle/>
          <a:p>
            <a:fld id="{32BA0ADA-4B29-4544-A1B6-526356B3554F}" type="slidenum">
              <a:rPr lang="en-US" smtClean="0"/>
              <a:t>9</a:t>
            </a:fld>
            <a:endParaRPr lang="en-US"/>
          </a:p>
        </p:txBody>
      </p:sp>
    </p:spTree>
    <p:extLst>
      <p:ext uri="{BB962C8B-B14F-4D97-AF65-F5344CB8AC3E}">
        <p14:creationId xmlns:p14="http://schemas.microsoft.com/office/powerpoint/2010/main" val="162299673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transition to dark halos is</a:t>
            </a:r>
            <a:r>
              <a:rPr lang="en-US" baseline="0" dirty="0" smtClean="0"/>
              <a:t> dependent on the timing of reionization and is rather abrupt!</a:t>
            </a:r>
            <a:endParaRPr lang="en-US" dirty="0"/>
          </a:p>
        </p:txBody>
      </p:sp>
      <p:sp>
        <p:nvSpPr>
          <p:cNvPr id="4" name="Slide Number Placeholder 3"/>
          <p:cNvSpPr>
            <a:spLocks noGrp="1"/>
          </p:cNvSpPr>
          <p:nvPr>
            <p:ph type="sldNum" sz="quarter" idx="10"/>
          </p:nvPr>
        </p:nvSpPr>
        <p:spPr/>
        <p:txBody>
          <a:bodyPr/>
          <a:lstStyle/>
          <a:p>
            <a:fld id="{32BA0ADA-4B29-4544-A1B6-526356B3554F}" type="slidenum">
              <a:rPr lang="en-US" smtClean="0"/>
              <a:t>96</a:t>
            </a:fld>
            <a:endParaRPr lang="en-US"/>
          </a:p>
        </p:txBody>
      </p:sp>
    </p:spTree>
    <p:extLst>
      <p:ext uri="{BB962C8B-B14F-4D97-AF65-F5344CB8AC3E}">
        <p14:creationId xmlns:p14="http://schemas.microsoft.com/office/powerpoint/2010/main" val="9498209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transition to dark halos is</a:t>
            </a:r>
            <a:r>
              <a:rPr lang="en-US" baseline="0" dirty="0" smtClean="0"/>
              <a:t> dependent on the timing of reionization and is rather abrupt!</a:t>
            </a:r>
            <a:endParaRPr lang="en-US" dirty="0"/>
          </a:p>
        </p:txBody>
      </p:sp>
      <p:sp>
        <p:nvSpPr>
          <p:cNvPr id="4" name="Slide Number Placeholder 3"/>
          <p:cNvSpPr>
            <a:spLocks noGrp="1"/>
          </p:cNvSpPr>
          <p:nvPr>
            <p:ph type="sldNum" sz="quarter" idx="10"/>
          </p:nvPr>
        </p:nvSpPr>
        <p:spPr/>
        <p:txBody>
          <a:bodyPr/>
          <a:lstStyle/>
          <a:p>
            <a:fld id="{32BA0ADA-4B29-4544-A1B6-526356B3554F}" type="slidenum">
              <a:rPr lang="en-US" smtClean="0"/>
              <a:t>97</a:t>
            </a:fld>
            <a:endParaRPr lang="en-US"/>
          </a:p>
        </p:txBody>
      </p:sp>
    </p:spTree>
    <p:extLst>
      <p:ext uri="{BB962C8B-B14F-4D97-AF65-F5344CB8AC3E}">
        <p14:creationId xmlns:p14="http://schemas.microsoft.com/office/powerpoint/2010/main" val="154669769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transition to dark halos is</a:t>
            </a:r>
            <a:r>
              <a:rPr lang="en-US" baseline="0" dirty="0" smtClean="0"/>
              <a:t> dependent on the timing of reionization and is rather abrupt!</a:t>
            </a:r>
            <a:endParaRPr lang="en-US" dirty="0"/>
          </a:p>
        </p:txBody>
      </p:sp>
      <p:sp>
        <p:nvSpPr>
          <p:cNvPr id="4" name="Slide Number Placeholder 3"/>
          <p:cNvSpPr>
            <a:spLocks noGrp="1"/>
          </p:cNvSpPr>
          <p:nvPr>
            <p:ph type="sldNum" sz="quarter" idx="10"/>
          </p:nvPr>
        </p:nvSpPr>
        <p:spPr/>
        <p:txBody>
          <a:bodyPr/>
          <a:lstStyle/>
          <a:p>
            <a:fld id="{32BA0ADA-4B29-4544-A1B6-526356B3554F}" type="slidenum">
              <a:rPr lang="en-US" smtClean="0"/>
              <a:t>98</a:t>
            </a:fld>
            <a:endParaRPr lang="en-US"/>
          </a:p>
        </p:txBody>
      </p:sp>
    </p:spTree>
    <p:extLst>
      <p:ext uri="{BB962C8B-B14F-4D97-AF65-F5344CB8AC3E}">
        <p14:creationId xmlns:p14="http://schemas.microsoft.com/office/powerpoint/2010/main" val="112418670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Improved cosmic</a:t>
            </a:r>
            <a:r>
              <a:rPr lang="en-US" baseline="0" dirty="0" smtClean="0"/>
              <a:t> ray treatment (also tweaking the reionization) can alter the transition mass to dark halo and also the composition of those on the edge! Our sims had mostly in situ formation, but the new sims had m10a which was comprised of a number of UFDs merging! Also there were increased numbers of UFD satellites for these field dwarfs.  </a:t>
            </a:r>
            <a:endParaRPr lang="en-US" dirty="0"/>
          </a:p>
        </p:txBody>
      </p:sp>
      <p:sp>
        <p:nvSpPr>
          <p:cNvPr id="4" name="Slide Number Placeholder 3"/>
          <p:cNvSpPr>
            <a:spLocks noGrp="1"/>
          </p:cNvSpPr>
          <p:nvPr>
            <p:ph type="sldNum" sz="quarter" idx="10"/>
          </p:nvPr>
        </p:nvSpPr>
        <p:spPr/>
        <p:txBody>
          <a:bodyPr/>
          <a:lstStyle/>
          <a:p>
            <a:fld id="{32BA0ADA-4B29-4544-A1B6-526356B3554F}" type="slidenum">
              <a:rPr lang="en-US" smtClean="0"/>
              <a:t>99</a:t>
            </a:fld>
            <a:endParaRPr lang="en-US"/>
          </a:p>
        </p:txBody>
      </p:sp>
    </p:spTree>
    <p:extLst>
      <p:ext uri="{BB962C8B-B14F-4D97-AF65-F5344CB8AC3E}">
        <p14:creationId xmlns:p14="http://schemas.microsoft.com/office/powerpoint/2010/main" val="114085616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While we’re here looking at assembly histories for the dark matter and stellar mass, I want to take a brief </a:t>
            </a:r>
            <a:endParaRPr lang="en-US" dirty="0"/>
          </a:p>
        </p:txBody>
      </p:sp>
      <p:sp>
        <p:nvSpPr>
          <p:cNvPr id="4" name="Slide Number Placeholder 3"/>
          <p:cNvSpPr>
            <a:spLocks noGrp="1"/>
          </p:cNvSpPr>
          <p:nvPr>
            <p:ph type="sldNum" sz="quarter" idx="10"/>
          </p:nvPr>
        </p:nvSpPr>
        <p:spPr/>
        <p:txBody>
          <a:bodyPr/>
          <a:lstStyle/>
          <a:p>
            <a:fld id="{C938A6D1-2046-1C4F-BDCB-D9B6630EA83F}" type="slidenum">
              <a:rPr lang="en-US" smtClean="0"/>
              <a:t>109</a:t>
            </a:fld>
            <a:endParaRPr lang="en-US"/>
          </a:p>
        </p:txBody>
      </p:sp>
    </p:spTree>
    <p:extLst>
      <p:ext uri="{BB962C8B-B14F-4D97-AF65-F5344CB8AC3E}">
        <p14:creationId xmlns:p14="http://schemas.microsoft.com/office/powerpoint/2010/main" val="912339070"/>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While we’re here looking at assembly histories for the dark matter and stellar mass, I want to take a brief </a:t>
            </a:r>
            <a:endParaRPr lang="en-US" dirty="0"/>
          </a:p>
        </p:txBody>
      </p:sp>
      <p:sp>
        <p:nvSpPr>
          <p:cNvPr id="4" name="Slide Number Placeholder 3"/>
          <p:cNvSpPr>
            <a:spLocks noGrp="1"/>
          </p:cNvSpPr>
          <p:nvPr>
            <p:ph type="sldNum" sz="quarter" idx="10"/>
          </p:nvPr>
        </p:nvSpPr>
        <p:spPr/>
        <p:txBody>
          <a:bodyPr/>
          <a:lstStyle/>
          <a:p>
            <a:fld id="{C938A6D1-2046-1C4F-BDCB-D9B6630EA83F}" type="slidenum">
              <a:rPr lang="en-US" smtClean="0"/>
              <a:t>110</a:t>
            </a:fld>
            <a:endParaRPr lang="en-US"/>
          </a:p>
        </p:txBody>
      </p:sp>
    </p:spTree>
    <p:extLst>
      <p:ext uri="{BB962C8B-B14F-4D97-AF65-F5344CB8AC3E}">
        <p14:creationId xmlns:p14="http://schemas.microsoft.com/office/powerpoint/2010/main" val="653679669"/>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Halo</a:t>
            </a:r>
            <a:r>
              <a:rPr lang="en-US" baseline="0" dirty="0" smtClean="0"/>
              <a:t> m10e</a:t>
            </a:r>
            <a:endParaRPr lang="en-US" dirty="0"/>
          </a:p>
        </p:txBody>
      </p:sp>
      <p:sp>
        <p:nvSpPr>
          <p:cNvPr id="4" name="Slide Number Placeholder 3"/>
          <p:cNvSpPr>
            <a:spLocks noGrp="1"/>
          </p:cNvSpPr>
          <p:nvPr>
            <p:ph type="sldNum" sz="quarter" idx="10"/>
          </p:nvPr>
        </p:nvSpPr>
        <p:spPr/>
        <p:txBody>
          <a:bodyPr/>
          <a:lstStyle/>
          <a:p>
            <a:fld id="{32BA0ADA-4B29-4544-A1B6-526356B3554F}" type="slidenum">
              <a:rPr lang="en-US" smtClean="0"/>
              <a:t>115</a:t>
            </a:fld>
            <a:endParaRPr lang="en-US"/>
          </a:p>
        </p:txBody>
      </p:sp>
    </p:spTree>
    <p:extLst>
      <p:ext uri="{BB962C8B-B14F-4D97-AF65-F5344CB8AC3E}">
        <p14:creationId xmlns:p14="http://schemas.microsoft.com/office/powerpoint/2010/main" val="952313272"/>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2BA0ADA-4B29-4544-A1B6-526356B3554F}" type="slidenum">
              <a:rPr lang="en-US" smtClean="0"/>
              <a:t>116</a:t>
            </a:fld>
            <a:endParaRPr lang="en-US"/>
          </a:p>
        </p:txBody>
      </p:sp>
    </p:spTree>
    <p:extLst>
      <p:ext uri="{BB962C8B-B14F-4D97-AF65-F5344CB8AC3E}">
        <p14:creationId xmlns:p14="http://schemas.microsoft.com/office/powerpoint/2010/main" val="898209621"/>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Strong correlation between early DM</a:t>
            </a:r>
            <a:r>
              <a:rPr lang="en-US" baseline="0" dirty="0" smtClean="0"/>
              <a:t> assembly and stellar mass at z=0.</a:t>
            </a:r>
            <a:endParaRPr lang="en-US" dirty="0"/>
          </a:p>
        </p:txBody>
      </p:sp>
      <p:sp>
        <p:nvSpPr>
          <p:cNvPr id="4" name="Slide Number Placeholder 3"/>
          <p:cNvSpPr>
            <a:spLocks noGrp="1"/>
          </p:cNvSpPr>
          <p:nvPr>
            <p:ph type="sldNum" sz="quarter" idx="10"/>
          </p:nvPr>
        </p:nvSpPr>
        <p:spPr/>
        <p:txBody>
          <a:bodyPr/>
          <a:lstStyle/>
          <a:p>
            <a:fld id="{C938A6D1-2046-1C4F-BDCB-D9B6630EA83F}" type="slidenum">
              <a:rPr lang="en-US" smtClean="0"/>
              <a:t>117</a:t>
            </a:fld>
            <a:endParaRPr lang="en-US"/>
          </a:p>
        </p:txBody>
      </p:sp>
    </p:spTree>
    <p:extLst>
      <p:ext uri="{BB962C8B-B14F-4D97-AF65-F5344CB8AC3E}">
        <p14:creationId xmlns:p14="http://schemas.microsoft.com/office/powerpoint/2010/main" val="1793689247"/>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Cyan is low, Magenta is fiducial.</a:t>
            </a:r>
            <a:r>
              <a:rPr lang="en-US" baseline="0" dirty="0" smtClean="0"/>
              <a:t> Recent observations of M94 argue for a steeper slope and larger scatter (</a:t>
            </a:r>
            <a:r>
              <a:rPr lang="en-US" baseline="0" dirty="0" err="1" smtClean="0"/>
              <a:t>Smercina</a:t>
            </a:r>
            <a:r>
              <a:rPr lang="en-US" baseline="0" dirty="0" smtClean="0"/>
              <a:t> et al. 2018). </a:t>
            </a:r>
            <a:endParaRPr lang="en-US" dirty="0"/>
          </a:p>
        </p:txBody>
      </p:sp>
      <p:sp>
        <p:nvSpPr>
          <p:cNvPr id="4" name="Slide Number Placeholder 3"/>
          <p:cNvSpPr>
            <a:spLocks noGrp="1"/>
          </p:cNvSpPr>
          <p:nvPr>
            <p:ph type="sldNum" sz="quarter" idx="10"/>
          </p:nvPr>
        </p:nvSpPr>
        <p:spPr/>
        <p:txBody>
          <a:bodyPr/>
          <a:lstStyle/>
          <a:p>
            <a:fld id="{32BA0ADA-4B29-4544-A1B6-526356B3554F}" type="slidenum">
              <a:rPr lang="en-US" smtClean="0"/>
              <a:t>121</a:t>
            </a:fld>
            <a:endParaRPr lang="en-US"/>
          </a:p>
        </p:txBody>
      </p:sp>
    </p:spTree>
    <p:extLst>
      <p:ext uri="{BB962C8B-B14F-4D97-AF65-F5344CB8AC3E}">
        <p14:creationId xmlns:p14="http://schemas.microsoft.com/office/powerpoint/2010/main" val="6696460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2BA0ADA-4B29-4544-A1B6-526356B3554F}" type="slidenum">
              <a:rPr lang="en-US" smtClean="0"/>
              <a:t>10</a:t>
            </a:fld>
            <a:endParaRPr lang="en-US"/>
          </a:p>
        </p:txBody>
      </p:sp>
    </p:spTree>
    <p:extLst>
      <p:ext uri="{BB962C8B-B14F-4D97-AF65-F5344CB8AC3E}">
        <p14:creationId xmlns:p14="http://schemas.microsoft.com/office/powerpoint/2010/main" val="2006617117"/>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Halo m10f</a:t>
            </a:r>
            <a:endParaRPr lang="en-US" dirty="0"/>
          </a:p>
        </p:txBody>
      </p:sp>
      <p:sp>
        <p:nvSpPr>
          <p:cNvPr id="4" name="Slide Number Placeholder 3"/>
          <p:cNvSpPr>
            <a:spLocks noGrp="1"/>
          </p:cNvSpPr>
          <p:nvPr>
            <p:ph type="sldNum" sz="quarter" idx="10"/>
          </p:nvPr>
        </p:nvSpPr>
        <p:spPr/>
        <p:txBody>
          <a:bodyPr/>
          <a:lstStyle/>
          <a:p>
            <a:fld id="{32BA0ADA-4B29-4544-A1B6-526356B3554F}" type="slidenum">
              <a:rPr lang="en-US" smtClean="0"/>
              <a:t>122</a:t>
            </a:fld>
            <a:endParaRPr lang="en-US"/>
          </a:p>
        </p:txBody>
      </p:sp>
    </p:spTree>
    <p:extLst>
      <p:ext uri="{BB962C8B-B14F-4D97-AF65-F5344CB8AC3E}">
        <p14:creationId xmlns:p14="http://schemas.microsoft.com/office/powerpoint/2010/main" val="259987062"/>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smtClean="0">
                <a:solidFill>
                  <a:schemeClr val="tx1"/>
                </a:solidFill>
                <a:effectLst/>
                <a:latin typeface="+mn-lt"/>
                <a:ea typeface="+mn-ea"/>
                <a:cs typeface="+mn-cs"/>
              </a:rPr>
              <a:t>this is very difficult to constrain observationally, making simulations an important guide</a:t>
            </a:r>
            <a:endParaRPr lang="en-US" dirty="0"/>
          </a:p>
        </p:txBody>
      </p:sp>
      <p:sp>
        <p:nvSpPr>
          <p:cNvPr id="4" name="Slide Number Placeholder 3"/>
          <p:cNvSpPr>
            <a:spLocks noGrp="1"/>
          </p:cNvSpPr>
          <p:nvPr>
            <p:ph type="sldNum" sz="quarter" idx="10"/>
          </p:nvPr>
        </p:nvSpPr>
        <p:spPr/>
        <p:txBody>
          <a:bodyPr/>
          <a:lstStyle/>
          <a:p>
            <a:fld id="{79EB2C01-164A-6147-80A7-D958F74445EC}" type="slidenum">
              <a:rPr lang="en-US" smtClean="0"/>
              <a:t>123</a:t>
            </a:fld>
            <a:endParaRPr lang="en-US"/>
          </a:p>
        </p:txBody>
      </p:sp>
    </p:spTree>
    <p:extLst>
      <p:ext uri="{BB962C8B-B14F-4D97-AF65-F5344CB8AC3E}">
        <p14:creationId xmlns:p14="http://schemas.microsoft.com/office/powerpoint/2010/main" val="951603209"/>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9EB2C01-164A-6147-80A7-D958F74445EC}" type="slidenum">
              <a:rPr lang="en-US" smtClean="0"/>
              <a:t>124</a:t>
            </a:fld>
            <a:endParaRPr lang="en-US"/>
          </a:p>
        </p:txBody>
      </p:sp>
    </p:spTree>
    <p:extLst>
      <p:ext uri="{BB962C8B-B14F-4D97-AF65-F5344CB8AC3E}">
        <p14:creationId xmlns:p14="http://schemas.microsoft.com/office/powerpoint/2010/main" val="648108734"/>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long as the correct</a:t>
            </a:r>
            <a:r>
              <a:rPr lang="en-US" baseline="0" dirty="0" smtClean="0"/>
              <a:t> </a:t>
            </a:r>
            <a:r>
              <a:rPr lang="en-US" baseline="0" dirty="0" err="1" smtClean="0"/>
              <a:t>Mstar-Mhalo</a:t>
            </a:r>
            <a:r>
              <a:rPr lang="en-US" baseline="0" dirty="0" smtClean="0"/>
              <a:t> relation is known, DMO simulations match our hydro sims perfectly. Even if the relation isn’t well constrained, the overall behavior of the mergers is the same.</a:t>
            </a:r>
            <a:endParaRPr lang="en-US" dirty="0"/>
          </a:p>
        </p:txBody>
      </p:sp>
      <p:sp>
        <p:nvSpPr>
          <p:cNvPr id="4" name="Slide Number Placeholder 3"/>
          <p:cNvSpPr>
            <a:spLocks noGrp="1"/>
          </p:cNvSpPr>
          <p:nvPr>
            <p:ph type="sldNum" sz="quarter" idx="10"/>
          </p:nvPr>
        </p:nvSpPr>
        <p:spPr/>
        <p:txBody>
          <a:bodyPr/>
          <a:lstStyle/>
          <a:p>
            <a:fld id="{32BA0ADA-4B29-4544-A1B6-526356B3554F}" type="slidenum">
              <a:rPr lang="en-US" smtClean="0"/>
              <a:t>126</a:t>
            </a:fld>
            <a:endParaRPr lang="en-US"/>
          </a:p>
        </p:txBody>
      </p:sp>
    </p:spTree>
    <p:extLst>
      <p:ext uri="{BB962C8B-B14F-4D97-AF65-F5344CB8AC3E}">
        <p14:creationId xmlns:p14="http://schemas.microsoft.com/office/powerpoint/2010/main" val="985059168"/>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2BA0ADA-4B29-4544-A1B6-526356B3554F}" type="slidenum">
              <a:rPr lang="en-US" smtClean="0"/>
              <a:t>128</a:t>
            </a:fld>
            <a:endParaRPr lang="en-US"/>
          </a:p>
        </p:txBody>
      </p:sp>
    </p:spTree>
    <p:extLst>
      <p:ext uri="{BB962C8B-B14F-4D97-AF65-F5344CB8AC3E}">
        <p14:creationId xmlns:p14="http://schemas.microsoft.com/office/powerpoint/2010/main" val="38249614"/>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Baryonic</a:t>
            </a:r>
            <a:r>
              <a:rPr lang="en-US" baseline="0" dirty="0" smtClean="0"/>
              <a:t> feedback is more effective at lowering central density in CDM for all but one of our dwarfs.</a:t>
            </a:r>
            <a:endParaRPr lang="en-US" dirty="0"/>
          </a:p>
        </p:txBody>
      </p:sp>
      <p:sp>
        <p:nvSpPr>
          <p:cNvPr id="4" name="Slide Number Placeholder 3"/>
          <p:cNvSpPr>
            <a:spLocks noGrp="1"/>
          </p:cNvSpPr>
          <p:nvPr>
            <p:ph type="sldNum" sz="quarter" idx="10"/>
          </p:nvPr>
        </p:nvSpPr>
        <p:spPr/>
        <p:txBody>
          <a:bodyPr/>
          <a:lstStyle/>
          <a:p>
            <a:fld id="{32BA0ADA-4B29-4544-A1B6-526356B3554F}" type="slidenum">
              <a:rPr lang="en-US" smtClean="0"/>
              <a:t>130</a:t>
            </a:fld>
            <a:endParaRPr lang="en-US"/>
          </a:p>
        </p:txBody>
      </p:sp>
    </p:spTree>
    <p:extLst>
      <p:ext uri="{BB962C8B-B14F-4D97-AF65-F5344CB8AC3E}">
        <p14:creationId xmlns:p14="http://schemas.microsoft.com/office/powerpoint/2010/main" val="1801409585"/>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2BA0ADA-4B29-4544-A1B6-526356B3554F}" type="slidenum">
              <a:rPr lang="en-US" smtClean="0"/>
              <a:t>132</a:t>
            </a:fld>
            <a:endParaRPr lang="en-US"/>
          </a:p>
        </p:txBody>
      </p:sp>
    </p:spTree>
    <p:extLst>
      <p:ext uri="{BB962C8B-B14F-4D97-AF65-F5344CB8AC3E}">
        <p14:creationId xmlns:p14="http://schemas.microsoft.com/office/powerpoint/2010/main" val="2036098316"/>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 Meeting Notes (4/25/16 01:24) -----</a:t>
            </a:r>
          </a:p>
          <a:p>
            <a:r>
              <a:rPr lang="en-US"/>
              <a:t>Cumulative circular velocity function</a:t>
            </a:r>
          </a:p>
        </p:txBody>
      </p:sp>
      <p:sp>
        <p:nvSpPr>
          <p:cNvPr id="4" name="Slide Number Placeholder 3"/>
          <p:cNvSpPr>
            <a:spLocks noGrp="1"/>
          </p:cNvSpPr>
          <p:nvPr>
            <p:ph type="sldNum" sz="quarter" idx="10"/>
          </p:nvPr>
        </p:nvSpPr>
        <p:spPr/>
        <p:txBody>
          <a:bodyPr/>
          <a:lstStyle/>
          <a:p>
            <a:fld id="{32BA0ADA-4B29-4544-A1B6-526356B3554F}" type="slidenum">
              <a:rPr lang="en-US" smtClean="0"/>
              <a:t>139</a:t>
            </a:fld>
            <a:endParaRPr lang="en-US"/>
          </a:p>
        </p:txBody>
      </p:sp>
    </p:spTree>
    <p:extLst>
      <p:ext uri="{BB962C8B-B14F-4D97-AF65-F5344CB8AC3E}">
        <p14:creationId xmlns:p14="http://schemas.microsoft.com/office/powerpoint/2010/main" val="1909271162"/>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 Meeting Notes (4/24/16 23:11) -----</a:t>
            </a:r>
          </a:p>
          <a:p>
            <a:r>
              <a:rPr lang="en-US"/>
              <a:t>Red shaded region = energy to form a core</a:t>
            </a:r>
          </a:p>
          <a:p>
            <a:r>
              <a:rPr lang="en-US"/>
              <a:t>Black dots = 1kpc</a:t>
            </a:r>
          </a:p>
          <a:p>
            <a:r>
              <a:rPr lang="en-US"/>
              <a:t>Right axis is luminosity derived from a star formation efficiency tuned to reproduce the number of luminous satellites in our Galaxy. SNeII energy.</a:t>
            </a:r>
          </a:p>
        </p:txBody>
      </p:sp>
      <p:sp>
        <p:nvSpPr>
          <p:cNvPr id="4" name="Slide Number Placeholder 3"/>
          <p:cNvSpPr>
            <a:spLocks noGrp="1"/>
          </p:cNvSpPr>
          <p:nvPr>
            <p:ph type="sldNum" sz="quarter" idx="10"/>
          </p:nvPr>
        </p:nvSpPr>
        <p:spPr/>
        <p:txBody>
          <a:bodyPr/>
          <a:lstStyle/>
          <a:p>
            <a:fld id="{32BA0ADA-4B29-4544-A1B6-526356B3554F}" type="slidenum">
              <a:rPr lang="en-US" smtClean="0"/>
              <a:t>140</a:t>
            </a:fld>
            <a:endParaRPr lang="en-US"/>
          </a:p>
        </p:txBody>
      </p:sp>
    </p:spTree>
    <p:extLst>
      <p:ext uri="{BB962C8B-B14F-4D97-AF65-F5344CB8AC3E}">
        <p14:creationId xmlns:p14="http://schemas.microsoft.com/office/powerpoint/2010/main" val="105350014"/>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 Meeting Notes (4/25/16 10:02) -----</a:t>
            </a:r>
          </a:p>
          <a:p>
            <a:r>
              <a:rPr lang="en-US"/>
              <a:t>Dwarfs are interesting because they have shallow potential wells and are therefore sensitive to both stellar feedback and UV background feedback</a:t>
            </a:r>
          </a:p>
          <a:p>
            <a:r>
              <a:rPr lang="en-US"/>
              <a:t>10^10 M_sun is about the halo mass of a typical dwarf with stellar mass of 1e6 in current models.</a:t>
            </a:r>
          </a:p>
        </p:txBody>
      </p:sp>
      <p:sp>
        <p:nvSpPr>
          <p:cNvPr id="4" name="Slide Number Placeholder 3"/>
          <p:cNvSpPr>
            <a:spLocks noGrp="1"/>
          </p:cNvSpPr>
          <p:nvPr>
            <p:ph type="sldNum" sz="quarter" idx="10"/>
          </p:nvPr>
        </p:nvSpPr>
        <p:spPr/>
        <p:txBody>
          <a:bodyPr/>
          <a:lstStyle/>
          <a:p>
            <a:fld id="{32BA0ADA-4B29-4544-A1B6-526356B3554F}" type="slidenum">
              <a:rPr lang="en-US" smtClean="0"/>
              <a:t>141</a:t>
            </a:fld>
            <a:endParaRPr lang="en-US"/>
          </a:p>
        </p:txBody>
      </p:sp>
    </p:spTree>
    <p:extLst>
      <p:ext uri="{BB962C8B-B14F-4D97-AF65-F5344CB8AC3E}">
        <p14:creationId xmlns:p14="http://schemas.microsoft.com/office/powerpoint/2010/main" val="11493762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NFW</a:t>
            </a:r>
            <a:r>
              <a:rPr lang="en-US" baseline="0" dirty="0" smtClean="0"/>
              <a:t> profile is called a cusp as it has a steep negative slope at its very center. </a:t>
            </a:r>
            <a:endParaRPr lang="en-US" dirty="0"/>
          </a:p>
        </p:txBody>
      </p:sp>
      <p:sp>
        <p:nvSpPr>
          <p:cNvPr id="4" name="Slide Number Placeholder 3"/>
          <p:cNvSpPr>
            <a:spLocks noGrp="1"/>
          </p:cNvSpPr>
          <p:nvPr>
            <p:ph type="sldNum" sz="quarter" idx="10"/>
          </p:nvPr>
        </p:nvSpPr>
        <p:spPr/>
        <p:txBody>
          <a:bodyPr/>
          <a:lstStyle/>
          <a:p>
            <a:fld id="{32BA0ADA-4B29-4544-A1B6-526356B3554F}" type="slidenum">
              <a:rPr lang="en-US" smtClean="0"/>
              <a:t>11</a:t>
            </a:fld>
            <a:endParaRPr lang="en-US"/>
          </a:p>
        </p:txBody>
      </p:sp>
    </p:spTree>
    <p:extLst>
      <p:ext uri="{BB962C8B-B14F-4D97-AF65-F5344CB8AC3E}">
        <p14:creationId xmlns:p14="http://schemas.microsoft.com/office/powerpoint/2010/main" val="1282840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228600"/>
            <a:ext cx="7772400" cy="4571999"/>
          </a:xfrm>
        </p:spPr>
        <p:txBody>
          <a:bodyPr anchor="ctr">
            <a:noAutofit/>
          </a:bodyPr>
          <a:lstStyle>
            <a:lvl1pPr>
              <a:lnSpc>
                <a:spcPct val="100000"/>
              </a:lnSpc>
              <a:defRPr sz="8800" spc="-80" baseline="0">
                <a:solidFill>
                  <a:schemeClr val="tx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457200" y="4800600"/>
            <a:ext cx="6858000" cy="914400"/>
          </a:xfrm>
        </p:spPr>
        <p:txBody>
          <a:bodyPr/>
          <a:lstStyle>
            <a:lvl1pPr marL="0" indent="0" algn="l">
              <a:buNone/>
              <a:defRPr b="0" cap="all" spc="120" baseline="0">
                <a:solidFill>
                  <a:schemeClr val="tx2"/>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572A77C5-9345-6745-AB13-A8843DCC2CDD}" type="datetimeFigureOut">
              <a:rPr lang="en-US" smtClean="0"/>
              <a:t>8/10/18</a:t>
            </a:fld>
            <a:endParaRPr lang="en-US"/>
          </a:p>
        </p:txBody>
      </p:sp>
      <p:sp>
        <p:nvSpPr>
          <p:cNvPr id="5" name="Footer Placeholder 4"/>
          <p:cNvSpPr>
            <a:spLocks noGrp="1"/>
          </p:cNvSpPr>
          <p:nvPr>
            <p:ph type="ftr" sz="quarter" idx="11"/>
          </p:nvPr>
        </p:nvSpPr>
        <p:spPr/>
        <p:txBody>
          <a:bodyPr/>
          <a:lstStyle/>
          <a:p>
            <a:endParaRPr lang="en-US"/>
          </a:p>
        </p:txBody>
      </p:sp>
      <p:sp>
        <p:nvSpPr>
          <p:cNvPr id="9" name="Rectangle 8"/>
          <p:cNvSpPr/>
          <p:nvPr/>
        </p:nvSpPr>
        <p:spPr>
          <a:xfrm>
            <a:off x="9001124" y="4846320"/>
            <a:ext cx="142876" cy="20116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9001124" y="0"/>
            <a:ext cx="142876" cy="48463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73DFDD98-7280-9540-8528-1B4AF444DFF9}"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72A77C5-9345-6745-AB13-A8843DCC2CDD}" type="datetimeFigureOut">
              <a:rPr lang="en-US" smtClean="0"/>
              <a:t>8/10/18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DFDD98-7280-9540-8528-1B4AF444DFF9}"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72A77C5-9345-6745-AB13-A8843DCC2CDD}" type="datetimeFigureOut">
              <a:rPr lang="en-US" smtClean="0"/>
              <a:t>8/10/18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DFDD98-7280-9540-8528-1B4AF444DFF9}"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72A77C5-9345-6745-AB13-A8843DCC2CDD}" type="datetimeFigureOut">
              <a:rPr lang="en-US" smtClean="0"/>
              <a:t>8/10/18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DFDD98-7280-9540-8528-1B4AF444DFF9}"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7200" y="1447800"/>
            <a:ext cx="7772400" cy="4321175"/>
          </a:xfrm>
        </p:spPr>
        <p:txBody>
          <a:bodyPr anchor="ctr">
            <a:noAutofit/>
          </a:bodyPr>
          <a:lstStyle>
            <a:lvl1pPr algn="l">
              <a:lnSpc>
                <a:spcPct val="100000"/>
              </a:lnSpc>
              <a:defRPr sz="8800" b="0" cap="all" spc="-80" baseline="0">
                <a:solidFill>
                  <a:schemeClr val="tx1"/>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228601"/>
            <a:ext cx="7772400" cy="1066800"/>
          </a:xfrm>
        </p:spPr>
        <p:txBody>
          <a:bodyPr anchor="b"/>
          <a:lstStyle>
            <a:lvl1pPr marL="0" indent="0">
              <a:buNone/>
              <a:defRPr sz="2000" b="0" cap="all" spc="12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7" name="Date Placeholder 6"/>
          <p:cNvSpPr>
            <a:spLocks noGrp="1"/>
          </p:cNvSpPr>
          <p:nvPr>
            <p:ph type="dt" sz="half" idx="10"/>
          </p:nvPr>
        </p:nvSpPr>
        <p:spPr/>
        <p:txBody>
          <a:bodyPr/>
          <a:lstStyle/>
          <a:p>
            <a:fld id="{572A77C5-9345-6745-AB13-A8843DCC2CDD}" type="datetimeFigureOut">
              <a:rPr lang="en-US" smtClean="0"/>
              <a:t>8/10/18</a:t>
            </a:fld>
            <a:endParaRPr lang="en-US"/>
          </a:p>
        </p:txBody>
      </p:sp>
      <p:sp>
        <p:nvSpPr>
          <p:cNvPr id="8" name="Slide Number Placeholder 7"/>
          <p:cNvSpPr>
            <a:spLocks noGrp="1"/>
          </p:cNvSpPr>
          <p:nvPr>
            <p:ph type="sldNum" sz="quarter" idx="11"/>
          </p:nvPr>
        </p:nvSpPr>
        <p:spPr/>
        <p:txBody>
          <a:bodyPr/>
          <a:lstStyle/>
          <a:p>
            <a:fld id="{73DFDD98-7280-9540-8528-1B4AF444DFF9}" type="slidenum">
              <a:rPr lang="en-US" smtClean="0"/>
              <a:t>‹#›</a:t>
            </a:fld>
            <a:endParaRPr lang="en-US"/>
          </a:p>
        </p:txBody>
      </p:sp>
      <p:sp>
        <p:nvSpPr>
          <p:cNvPr id="9" name="Footer Placeholder 8"/>
          <p:cNvSpPr>
            <a:spLocks noGrp="1"/>
          </p:cNvSpPr>
          <p:nvPr>
            <p:ph type="ftr" sz="quarter" idx="12"/>
          </p:nvPr>
        </p:nvSpPr>
        <p:spPr/>
        <p:txBody>
          <a:bodyPr/>
          <a:lstStyle/>
          <a:p>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630680" y="1574800"/>
            <a:ext cx="329184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090160" y="1574800"/>
            <a:ext cx="329184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572A77C5-9345-6745-AB13-A8843DCC2CDD}" type="datetimeFigureOut">
              <a:rPr lang="en-US" smtClean="0"/>
              <a:t>8/10/18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3DFDD98-7280-9540-8528-1B4AF444DFF9}"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627632" y="1572768"/>
            <a:ext cx="3291840" cy="639762"/>
          </a:xfrm>
        </p:spPr>
        <p:txBody>
          <a:bodyPr anchor="b">
            <a:noAutofit/>
          </a:bodyPr>
          <a:lstStyle>
            <a:lvl1pPr marL="0" indent="0">
              <a:buNone/>
              <a:defRPr sz="1800" b="0" cap="all" spc="100"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627632" y="2259366"/>
            <a:ext cx="3291840" cy="384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93208" y="1572768"/>
            <a:ext cx="3291840" cy="639762"/>
          </a:xfrm>
        </p:spPr>
        <p:txBody>
          <a:bodyPr anchor="b">
            <a:noAutofit/>
          </a:bodyPr>
          <a:lstStyle>
            <a:lvl1pPr marL="0" indent="0">
              <a:buNone/>
              <a:defRPr lang="en-US" sz="1800" b="0" kern="1200" cap="all" spc="100" baseline="0" dirty="0" smtClean="0">
                <a:solidFill>
                  <a:schemeClr val="tx1"/>
                </a:solidFill>
                <a:latin typeface="+mj-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spcBef>
                <a:spcPct val="20000"/>
              </a:spcBef>
              <a:buFont typeface="Arial" pitchFamily="34" charset="0"/>
              <a:buNone/>
            </a:pPr>
            <a:r>
              <a:rPr lang="en-US" smtClean="0"/>
              <a:t>Click to edit Master text styles</a:t>
            </a:r>
          </a:p>
        </p:txBody>
      </p:sp>
      <p:sp>
        <p:nvSpPr>
          <p:cNvPr id="6" name="Content Placeholder 5"/>
          <p:cNvSpPr>
            <a:spLocks noGrp="1"/>
          </p:cNvSpPr>
          <p:nvPr>
            <p:ph sz="quarter" idx="4"/>
          </p:nvPr>
        </p:nvSpPr>
        <p:spPr>
          <a:xfrm>
            <a:off x="5093208" y="2259366"/>
            <a:ext cx="3291840" cy="384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572A77C5-9345-6745-AB13-A8843DCC2CDD}" type="datetimeFigureOut">
              <a:rPr lang="en-US" smtClean="0"/>
              <a:t>8/10/18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3DFDD98-7280-9540-8528-1B4AF444DFF9}"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72A77C5-9345-6745-AB13-A8843DCC2CDD}" type="datetimeFigureOut">
              <a:rPr lang="en-US" smtClean="0"/>
              <a:t>8/10/18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3DFDD98-7280-9540-8528-1B4AF444DFF9}"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72A77C5-9345-6745-AB13-A8843DCC2CDD}" type="datetimeFigureOut">
              <a:rPr lang="en-US" smtClean="0"/>
              <a:t>8/10/18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3DFDD98-7280-9540-8528-1B4AF444DFF9}"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0" y="1600200"/>
            <a:ext cx="5111750" cy="448056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0" y="1600200"/>
            <a:ext cx="3008313" cy="448056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72A77C5-9345-6745-AB13-A8843DCC2CDD}" type="datetimeFigureOut">
              <a:rPr lang="en-US" smtClean="0"/>
              <a:t>8/10/18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3DFDD98-7280-9540-8528-1B4AF444DFF9}" type="slidenum">
              <a:rPr lang="en-US" smtClean="0"/>
              <a:t>‹#›</a:t>
            </a:fld>
            <a:endParaRPr lang="en-US"/>
          </a:p>
        </p:txBody>
      </p:sp>
      <p:sp>
        <p:nvSpPr>
          <p:cNvPr id="8" name="Title 7"/>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Rectangle 8"/>
          <p:cNvSpPr/>
          <p:nvPr/>
        </p:nvSpPr>
        <p:spPr>
          <a:xfrm>
            <a:off x="9001124" y="4846320"/>
            <a:ext cx="142876" cy="20116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1" y="0"/>
            <a:ext cx="9000877" cy="4846320"/>
          </a:xfrm>
          <a:solidFill>
            <a:schemeClr val="bg1">
              <a:lumMod val="75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457200" y="5715000"/>
            <a:ext cx="8153400" cy="457200"/>
          </a:xfrm>
        </p:spPr>
        <p:txBody>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72A77C5-9345-6745-AB13-A8843DCC2CDD}" type="datetimeFigureOut">
              <a:rPr lang="en-US" smtClean="0"/>
              <a:t>8/10/18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lvl1pPr>
              <a:defRPr>
                <a:solidFill>
                  <a:schemeClr val="tx1"/>
                </a:solidFill>
              </a:defRPr>
            </a:lvl1pPr>
          </a:lstStyle>
          <a:p>
            <a:fld id="{73DFDD98-7280-9540-8528-1B4AF444DFF9}" type="slidenum">
              <a:rPr lang="en-US" smtClean="0"/>
              <a:t>‹#›</a:t>
            </a:fld>
            <a:endParaRPr lang="en-US"/>
          </a:p>
        </p:txBody>
      </p:sp>
      <p:sp>
        <p:nvSpPr>
          <p:cNvPr id="8" name="Title 7"/>
          <p:cNvSpPr>
            <a:spLocks noGrp="1"/>
          </p:cNvSpPr>
          <p:nvPr>
            <p:ph type="title"/>
          </p:nvPr>
        </p:nvSpPr>
        <p:spPr>
          <a:xfrm>
            <a:off x="457200" y="4953000"/>
            <a:ext cx="8153400" cy="762000"/>
          </a:xfrm>
        </p:spPr>
        <p:txBody>
          <a:bodyPr anchor="t">
            <a:normAutofit/>
          </a:bodyPr>
          <a:lstStyle>
            <a:lvl1pPr>
              <a:defRPr sz="3200"/>
            </a:lvl1pPr>
          </a:lstStyle>
          <a:p>
            <a:r>
              <a:rPr lang="en-US" smtClean="0"/>
              <a:t>Click to edit Master title style</a:t>
            </a:r>
            <a:endParaRPr lang="en-US" dirty="0"/>
          </a:p>
        </p:txBody>
      </p:sp>
      <p:sp>
        <p:nvSpPr>
          <p:cNvPr id="10" name="Rectangle 9"/>
          <p:cNvSpPr/>
          <p:nvPr/>
        </p:nvSpPr>
        <p:spPr>
          <a:xfrm>
            <a:off x="9001124" y="0"/>
            <a:ext cx="142876" cy="48463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52718"/>
            <a:ext cx="5791200" cy="1371600"/>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752600"/>
            <a:ext cx="7620000" cy="43735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6172201"/>
            <a:ext cx="3429000" cy="304800"/>
          </a:xfrm>
          <a:prstGeom prst="rect">
            <a:avLst/>
          </a:prstGeom>
        </p:spPr>
        <p:txBody>
          <a:bodyPr vert="horz" lIns="91440" tIns="45720" rIns="91440" bIns="0" rtlCol="0" anchor="b"/>
          <a:lstStyle>
            <a:lvl1pPr algn="l">
              <a:defRPr sz="1000">
                <a:solidFill>
                  <a:schemeClr val="tx1"/>
                </a:solidFill>
              </a:defRPr>
            </a:lvl1pPr>
          </a:lstStyle>
          <a:p>
            <a:fld id="{572A77C5-9345-6745-AB13-A8843DCC2CDD}" type="datetimeFigureOut">
              <a:rPr lang="en-US" smtClean="0"/>
              <a:t>8/10/18</a:t>
            </a:fld>
            <a:endParaRPr lang="en-US"/>
          </a:p>
        </p:txBody>
      </p:sp>
      <p:sp>
        <p:nvSpPr>
          <p:cNvPr id="5" name="Footer Placeholder 4"/>
          <p:cNvSpPr>
            <a:spLocks noGrp="1"/>
          </p:cNvSpPr>
          <p:nvPr>
            <p:ph type="ftr" sz="quarter" idx="3"/>
          </p:nvPr>
        </p:nvSpPr>
        <p:spPr>
          <a:xfrm>
            <a:off x="457200" y="6492875"/>
            <a:ext cx="3429000" cy="283845"/>
          </a:xfrm>
          <a:prstGeom prst="rect">
            <a:avLst/>
          </a:prstGeom>
        </p:spPr>
        <p:txBody>
          <a:bodyPr vert="horz" lIns="91440" tIns="45720" rIns="91440" bIns="45720" rtlCol="0" anchor="t"/>
          <a:lstStyle>
            <a:lvl1pPr algn="l">
              <a:defRPr sz="1000">
                <a:solidFill>
                  <a:schemeClr val="tx1"/>
                </a:solidFill>
              </a:defRPr>
            </a:lvl1pPr>
          </a:lstStyle>
          <a:p>
            <a:endParaRPr lang="en-US"/>
          </a:p>
        </p:txBody>
      </p:sp>
      <p:sp>
        <p:nvSpPr>
          <p:cNvPr id="6" name="Slide Number Placeholder 5"/>
          <p:cNvSpPr>
            <a:spLocks noGrp="1"/>
          </p:cNvSpPr>
          <p:nvPr>
            <p:ph type="sldNum" sz="quarter" idx="4"/>
          </p:nvPr>
        </p:nvSpPr>
        <p:spPr>
          <a:xfrm rot="16200000">
            <a:off x="8227377" y="5885497"/>
            <a:ext cx="1315721" cy="365125"/>
          </a:xfrm>
          <a:prstGeom prst="rect">
            <a:avLst/>
          </a:prstGeom>
        </p:spPr>
        <p:txBody>
          <a:bodyPr vert="horz" lIns="91440" tIns="45720" rIns="91440" bIns="45720" rtlCol="0" anchor="ctr"/>
          <a:lstStyle>
            <a:lvl1pPr algn="l">
              <a:defRPr sz="2400" b="1">
                <a:solidFill>
                  <a:schemeClr val="tx2"/>
                </a:solidFill>
              </a:defRPr>
            </a:lvl1pPr>
          </a:lstStyle>
          <a:p>
            <a:fld id="{73DFDD98-7280-9540-8528-1B4AF444DFF9}" type="slidenum">
              <a:rPr lang="en-US" smtClean="0"/>
              <a:t>‹#›</a:t>
            </a:fld>
            <a:endParaRPr lang="en-US"/>
          </a:p>
        </p:txBody>
      </p:sp>
      <p:sp>
        <p:nvSpPr>
          <p:cNvPr id="7" name="Rectangle 6"/>
          <p:cNvSpPr/>
          <p:nvPr/>
        </p:nvSpPr>
        <p:spPr>
          <a:xfrm>
            <a:off x="9001124" y="0"/>
            <a:ext cx="142876" cy="1371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9001124" y="1371600"/>
            <a:ext cx="142876" cy="5486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spcBef>
          <a:spcPct val="0"/>
        </a:spcBef>
        <a:buNone/>
        <a:defRPr sz="3600" kern="1200" cap="all" spc="-60" baseline="0">
          <a:solidFill>
            <a:schemeClr val="tx2"/>
          </a:solidFill>
          <a:latin typeface="+mj-lt"/>
          <a:ea typeface="+mj-ea"/>
          <a:cs typeface="+mj-cs"/>
        </a:defRPr>
      </a:lvl1pPr>
    </p:titleStyle>
    <p:bodyStyle>
      <a:lvl1pPr marL="0" indent="0" algn="l" defTabSz="914400" rtl="0" eaLnBrk="1" latinLnBrk="0" hangingPunct="1">
        <a:spcBef>
          <a:spcPct val="20000"/>
        </a:spcBef>
        <a:spcAft>
          <a:spcPts val="600"/>
        </a:spcAft>
        <a:buFont typeface="Arial" pitchFamily="34" charset="0"/>
        <a:buNone/>
        <a:defRPr sz="2000" b="1" kern="1200">
          <a:solidFill>
            <a:schemeClr val="tx1"/>
          </a:solidFill>
          <a:latin typeface="+mn-lt"/>
          <a:ea typeface="+mn-ea"/>
          <a:cs typeface="+mn-cs"/>
        </a:defRPr>
      </a:lvl1pPr>
      <a:lvl2pPr marL="457200" indent="-182880" algn="l" defTabSz="914400" rtl="0" eaLnBrk="1" latinLnBrk="0" hangingPunct="1">
        <a:spcBef>
          <a:spcPct val="20000"/>
        </a:spcBef>
        <a:buClr>
          <a:schemeClr val="tx2"/>
        </a:buClr>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Clr>
          <a:schemeClr val="tx2"/>
        </a:buClr>
        <a:buFont typeface="Arial" pitchFamily="34" charset="0"/>
        <a:buChar char="•"/>
        <a:defRPr sz="18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7.emf"/></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8.emf"/></Relationships>
</file>

<file path=ppt/slides/_rels/slide102.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59.png"/><Relationship Id="rId1" Type="http://schemas.microsoft.com/office/2007/relationships/media" Target="../media/media3.mp4"/><Relationship Id="rId2" Type="http://schemas.openxmlformats.org/officeDocument/2006/relationships/video" Target="../media/media3.mp4"/></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0.emf"/></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1.emf"/></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2.emf"/></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3.emf"/></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4.emf"/></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5.emf"/></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4.xml"/><Relationship Id="rId3" Type="http://schemas.openxmlformats.org/officeDocument/2006/relationships/image" Target="../media/image18.em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2.emf"/></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5.xml"/><Relationship Id="rId3" Type="http://schemas.openxmlformats.org/officeDocument/2006/relationships/image" Target="../media/image18.emf"/></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6.emf"/></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7.emf"/><Relationship Id="rId3" Type="http://schemas.openxmlformats.org/officeDocument/2006/relationships/image" Target="../media/image68.emf"/></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9.emf"/></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9.emf"/></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6.xml"/><Relationship Id="rId3" Type="http://schemas.openxmlformats.org/officeDocument/2006/relationships/image" Target="../media/image70.emf"/></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7.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8.xml"/><Relationship Id="rId3" Type="http://schemas.openxmlformats.org/officeDocument/2006/relationships/image" Target="../media/image20.emf"/></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8.emf"/></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7.emf"/><Relationship Id="rId3" Type="http://schemas.openxmlformats.org/officeDocument/2006/relationships/image" Target="../media/image68.em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8.emf"/><Relationship Id="rId3" Type="http://schemas.openxmlformats.org/officeDocument/2006/relationships/image" Target="../media/image71.emf"/></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9.xml"/><Relationship Id="rId3" Type="http://schemas.openxmlformats.org/officeDocument/2006/relationships/image" Target="../media/image72.emf"/></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0.xml"/><Relationship Id="rId3" Type="http://schemas.openxmlformats.org/officeDocument/2006/relationships/image" Target="../media/image73.emf"/></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1.xml"/><Relationship Id="rId3" Type="http://schemas.openxmlformats.org/officeDocument/2006/relationships/image" Target="../media/image74.emf"/></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2.xml"/><Relationship Id="rId3" Type="http://schemas.openxmlformats.org/officeDocument/2006/relationships/image" Target="../media/image74.emf"/></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5.emf"/></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3.xml"/><Relationship Id="rId3" Type="http://schemas.openxmlformats.org/officeDocument/2006/relationships/image" Target="../media/image76.emf"/></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7.emf"/></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4.xml"/><Relationship Id="rId3" Type="http://schemas.openxmlformats.org/officeDocument/2006/relationships/image" Target="../media/image77.emf"/></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8.em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3.emf"/></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5.xml"/><Relationship Id="rId3" Type="http://schemas.openxmlformats.org/officeDocument/2006/relationships/image" Target="../media/image79.emf"/></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0.emf"/></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6.xml"/><Relationship Id="rId3" Type="http://schemas.openxmlformats.org/officeDocument/2006/relationships/image" Target="../media/image81.emf"/></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2.emf"/></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3.emf"/></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4.emf"/></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5.emf"/><Relationship Id="rId3" Type="http://schemas.openxmlformats.org/officeDocument/2006/relationships/image" Target="../media/image45.emf"/></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6.emf"/><Relationship Id="rId3" Type="http://schemas.openxmlformats.org/officeDocument/2006/relationships/image" Target="../media/image45.emf"/></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6.png"/></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7.xml"/><Relationship Id="rId3" Type="http://schemas.openxmlformats.org/officeDocument/2006/relationships/image" Target="../media/image87.em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8.xml"/><Relationship Id="rId3" Type="http://schemas.openxmlformats.org/officeDocument/2006/relationships/image" Target="../media/image88.emf"/></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9.xml"/><Relationship Id="rId3" Type="http://schemas.openxmlformats.org/officeDocument/2006/relationships/image" Target="../media/image89.em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4.e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2.em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2.em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2.em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12.em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1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15.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13.emf"/></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2.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16.emf"/></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16.emf"/></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17.emf"/></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17.emf"/></Relationships>
</file>

<file path=ppt/slides/_rels/slide35.xml.rels><?xml version="1.0" encoding="UTF-8" standalone="yes"?>
<Relationships xmlns="http://schemas.openxmlformats.org/package/2006/relationships"><Relationship Id="rId3" Type="http://schemas.openxmlformats.org/officeDocument/2006/relationships/image" Target="../media/image18.emf"/><Relationship Id="rId4" Type="http://schemas.openxmlformats.org/officeDocument/2006/relationships/image" Target="../media/image19.emf"/><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20.emf"/></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20.emf"/></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21.emf"/></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21.emf"/></Relationships>
</file>

<file path=ppt/slides/_rels/slide4.xml.rels><?xml version="1.0" encoding="UTF-8" standalone="yes"?>
<Relationships xmlns="http://schemas.openxmlformats.org/package/2006/relationships"><Relationship Id="rId3" Type="http://schemas.openxmlformats.org/officeDocument/2006/relationships/image" Target="../media/image2.jpg"/><Relationship Id="rId4" Type="http://schemas.openxmlformats.org/officeDocument/2006/relationships/image" Target="../media/image3.tiff"/><Relationship Id="rId5" Type="http://schemas.openxmlformats.org/officeDocument/2006/relationships/image" Target="../media/image4.tiff"/><Relationship Id="rId6" Type="http://schemas.openxmlformats.org/officeDocument/2006/relationships/image" Target="../media/image5.tiff"/><Relationship Id="rId7" Type="http://schemas.openxmlformats.org/officeDocument/2006/relationships/image" Target="../media/image6.tiff"/><Relationship Id="rId8" Type="http://schemas.openxmlformats.org/officeDocument/2006/relationships/image" Target="../media/image7.tiff"/><Relationship Id="rId9" Type="http://schemas.openxmlformats.org/officeDocument/2006/relationships/image" Target="../media/image8.tiff"/><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22.emf"/></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emf"/></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23.emf"/></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emf"/></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24.emf"/></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24.emf"/></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25.emf"/></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emf"/></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emf"/></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emf"/></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5.xml"/><Relationship Id="rId5" Type="http://schemas.openxmlformats.org/officeDocument/2006/relationships/image" Target="../media/image9.png"/><Relationship Id="rId1" Type="http://schemas.microsoft.com/office/2007/relationships/media" Target="../media/media1.mp4"/><Relationship Id="rId2" Type="http://schemas.openxmlformats.org/officeDocument/2006/relationships/video" Target="../media/media1.mp4"/></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28.emf"/></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image" Target="../media/image29.emf"/></Relationships>
</file>

<file path=ppt/slides/_rels/slide56.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1.png"/><Relationship Id="rId1" Type="http://schemas.openxmlformats.org/officeDocument/2006/relationships/slideLayout" Target="../slideLayouts/slideLayout2.xml"/><Relationship Id="rId2" Type="http://schemas.openxmlformats.org/officeDocument/2006/relationships/notesSlide" Target="../notesSlides/notesSlide43.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 Id="rId3" Type="http://schemas.openxmlformats.org/officeDocument/2006/relationships/image" Target="../media/image32.emf"/></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 Id="rId3" Type="http://schemas.openxmlformats.org/officeDocument/2006/relationships/image" Target="../media/image33.em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 Id="rId3" Type="http://schemas.openxmlformats.org/officeDocument/2006/relationships/image" Target="../media/image33.emf"/></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 Id="rId3" Type="http://schemas.openxmlformats.org/officeDocument/2006/relationships/image" Target="../media/image34.emf"/></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emf"/></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s>
</file>

<file path=ppt/slides/_rels/slide65.xml.rels><?xml version="1.0" encoding="UTF-8" standalone="yes"?>
<Relationships xmlns="http://schemas.openxmlformats.org/package/2006/relationships"><Relationship Id="rId3" Type="http://schemas.openxmlformats.org/officeDocument/2006/relationships/image" Target="../media/image36.emf"/><Relationship Id="rId4" Type="http://schemas.openxmlformats.org/officeDocument/2006/relationships/image" Target="../media/image37.emf"/><Relationship Id="rId5" Type="http://schemas.openxmlformats.org/officeDocument/2006/relationships/image" Target="../media/image38.emf"/><Relationship Id="rId1" Type="http://schemas.openxmlformats.org/officeDocument/2006/relationships/slideLayout" Target="../slideLayouts/slideLayout2.xml"/><Relationship Id="rId2" Type="http://schemas.openxmlformats.org/officeDocument/2006/relationships/notesSlide" Target="../notesSlides/notesSlide51.xml"/></Relationships>
</file>

<file path=ppt/slides/_rels/slide66.xml.rels><?xml version="1.0" encoding="UTF-8" standalone="yes"?>
<Relationships xmlns="http://schemas.openxmlformats.org/package/2006/relationships"><Relationship Id="rId3" Type="http://schemas.openxmlformats.org/officeDocument/2006/relationships/image" Target="../media/image36.emf"/><Relationship Id="rId4" Type="http://schemas.openxmlformats.org/officeDocument/2006/relationships/image" Target="../media/image37.emf"/><Relationship Id="rId5" Type="http://schemas.openxmlformats.org/officeDocument/2006/relationships/image" Target="../media/image38.emf"/><Relationship Id="rId1" Type="http://schemas.openxmlformats.org/officeDocument/2006/relationships/slideLayout" Target="../slideLayouts/slideLayout2.xml"/><Relationship Id="rId2" Type="http://schemas.openxmlformats.org/officeDocument/2006/relationships/notesSlide" Target="../notesSlides/notesSlide5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3.xml"/><Relationship Id="rId3" Type="http://schemas.openxmlformats.org/officeDocument/2006/relationships/image" Target="../media/image39.emf"/></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40.emf"/><Relationship Id="rId4" Type="http://schemas.openxmlformats.org/officeDocument/2006/relationships/image" Target="../media/image41.emf"/><Relationship Id="rId1" Type="http://schemas.openxmlformats.org/officeDocument/2006/relationships/slideLayout" Target="../slideLayouts/slideLayout2.xml"/><Relationship Id="rId2" Type="http://schemas.openxmlformats.org/officeDocument/2006/relationships/notesSlide" Target="../notesSlides/notesSlide5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40.emf"/><Relationship Id="rId4" Type="http://schemas.openxmlformats.org/officeDocument/2006/relationships/image" Target="../media/image41.emf"/><Relationship Id="rId1" Type="http://schemas.openxmlformats.org/officeDocument/2006/relationships/slideLayout" Target="../slideLayouts/slideLayout2.xml"/><Relationship Id="rId2" Type="http://schemas.openxmlformats.org/officeDocument/2006/relationships/notesSlide" Target="../notesSlides/notesSlide55.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emf"/></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emf"/></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6.xml"/><Relationship Id="rId3" Type="http://schemas.openxmlformats.org/officeDocument/2006/relationships/image" Target="../media/image43.emf"/></Relationships>
</file>

<file path=ppt/slides/_rels/slide74.xml.rels><?xml version="1.0" encoding="UTF-8" standalone="yes"?>
<Relationships xmlns="http://schemas.openxmlformats.org/package/2006/relationships"><Relationship Id="rId3" Type="http://schemas.openxmlformats.org/officeDocument/2006/relationships/image" Target="../media/image44.emf"/><Relationship Id="rId4" Type="http://schemas.openxmlformats.org/officeDocument/2006/relationships/image" Target="../media/image45.emf"/><Relationship Id="rId1" Type="http://schemas.openxmlformats.org/officeDocument/2006/relationships/slideLayout" Target="../slideLayouts/slideLayout2.xml"/><Relationship Id="rId2" Type="http://schemas.openxmlformats.org/officeDocument/2006/relationships/notesSlide" Target="../notesSlides/notesSlide5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6.emf"/></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8.xml"/><Relationship Id="rId3" Type="http://schemas.openxmlformats.org/officeDocument/2006/relationships/image" Target="../media/image47.emf"/></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9.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0.emf"/></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0.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NULL"/><Relationship Id="rId1" Type="http://schemas.microsoft.com/office/2007/relationships/media" Target="../media/media2.mp4"/><Relationship Id="rId2" Type="http://schemas.openxmlformats.org/officeDocument/2006/relationships/video" Target="../media/media2.mp4"/></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1.xml"/><Relationship Id="rId3" Type="http://schemas.openxmlformats.org/officeDocument/2006/relationships/image" Target="../media/image48.jp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9.emf"/></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2.xml"/><Relationship Id="rId3" Type="http://schemas.openxmlformats.org/officeDocument/2006/relationships/image" Target="../media/image48.jp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emf"/></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3.xml"/><Relationship Id="rId3" Type="http://schemas.openxmlformats.org/officeDocument/2006/relationships/image" Target="../media/image50.emf"/></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1.emf"/></Relationships>
</file>

<file path=ppt/slides/_rels/slide9.xml.rels><?xml version="1.0" encoding="UTF-8" standalone="yes"?>
<Relationships xmlns="http://schemas.openxmlformats.org/package/2006/relationships"><Relationship Id="rId3" Type="http://schemas.openxmlformats.org/officeDocument/2006/relationships/image" Target="../media/image10.emf"/><Relationship Id="rId4" Type="http://schemas.openxmlformats.org/officeDocument/2006/relationships/image" Target="../media/image11.emf"/><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4.xml"/><Relationship Id="rId3" Type="http://schemas.openxmlformats.org/officeDocument/2006/relationships/image" Target="../media/image21.emf"/></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5.xml"/><Relationship Id="rId3" Type="http://schemas.openxmlformats.org/officeDocument/2006/relationships/image" Target="../media/image52.emf"/></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6.xml"/><Relationship Id="rId3" Type="http://schemas.openxmlformats.org/officeDocument/2006/relationships/image" Target="../media/image52.emf"/></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7.xml"/><Relationship Id="rId3" Type="http://schemas.openxmlformats.org/officeDocument/2006/relationships/image" Target="../media/image52.emf"/></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8.xml"/><Relationship Id="rId3" Type="http://schemas.openxmlformats.org/officeDocument/2006/relationships/image" Target="../media/image52.emf"/></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9.xml"/><Relationship Id="rId3" Type="http://schemas.openxmlformats.org/officeDocument/2006/relationships/image" Target="../media/image52.emf"/></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0.xml"/><Relationship Id="rId3" Type="http://schemas.openxmlformats.org/officeDocument/2006/relationships/image" Target="../media/image53.emf"/></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1.xml"/><Relationship Id="rId3" Type="http://schemas.openxmlformats.org/officeDocument/2006/relationships/image" Target="../media/image54.emf"/></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2.xml"/><Relationship Id="rId3" Type="http://schemas.openxmlformats.org/officeDocument/2006/relationships/image" Target="../media/image55.emf"/></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3.xml"/><Relationship Id="rId3" Type="http://schemas.openxmlformats.org/officeDocument/2006/relationships/image" Target="../media/image56.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lgn="ctr"/>
            <a:r>
              <a:rPr lang="en-US" sz="3600" dirty="0"/>
              <a:t>Simulating Realistic Dwarf Galaxy Formation </a:t>
            </a:r>
            <a:r>
              <a:rPr lang="en-US" sz="2400" dirty="0"/>
              <a:t>with </a:t>
            </a:r>
            <a:r>
              <a:rPr lang="en-US" sz="2400" dirty="0" smtClean="0"/>
              <a:t/>
            </a:r>
            <a:br>
              <a:rPr lang="en-US" sz="2400" dirty="0" smtClean="0"/>
            </a:br>
            <a:r>
              <a:rPr lang="en-US" sz="2400" dirty="0" smtClean="0"/>
              <a:t>Fully </a:t>
            </a:r>
            <a:r>
              <a:rPr lang="en-US" sz="2400" dirty="0" err="1"/>
              <a:t>Hydrodynamical</a:t>
            </a:r>
            <a:r>
              <a:rPr lang="en-US" sz="2400" dirty="0"/>
              <a:t> Simulations </a:t>
            </a:r>
            <a:r>
              <a:rPr lang="en-US" sz="2400" dirty="0" smtClean="0"/>
              <a:t/>
            </a:r>
            <a:br>
              <a:rPr lang="en-US" sz="2400" dirty="0" smtClean="0"/>
            </a:br>
            <a:r>
              <a:rPr lang="en-US" sz="2400" dirty="0" smtClean="0"/>
              <a:t>and </a:t>
            </a:r>
            <a:br>
              <a:rPr lang="en-US" sz="2400" dirty="0" smtClean="0"/>
            </a:br>
            <a:r>
              <a:rPr lang="en-US" sz="2400" dirty="0" smtClean="0"/>
              <a:t>Alternate </a:t>
            </a:r>
            <a:r>
              <a:rPr lang="en-US" sz="2400" dirty="0"/>
              <a:t>Theories of Dark Matter</a:t>
            </a:r>
          </a:p>
        </p:txBody>
      </p:sp>
      <p:sp>
        <p:nvSpPr>
          <p:cNvPr id="4" name="Subtitle 3"/>
          <p:cNvSpPr>
            <a:spLocks noGrp="1"/>
          </p:cNvSpPr>
          <p:nvPr>
            <p:ph type="subTitle" idx="1"/>
          </p:nvPr>
        </p:nvSpPr>
        <p:spPr>
          <a:xfrm>
            <a:off x="-7311127" y="3553336"/>
            <a:ext cx="6858000" cy="914400"/>
          </a:xfrm>
        </p:spPr>
        <p:txBody>
          <a:bodyPr/>
          <a:lstStyle/>
          <a:p>
            <a:endParaRPr lang="en-US" dirty="0"/>
          </a:p>
        </p:txBody>
      </p:sp>
      <p:sp>
        <p:nvSpPr>
          <p:cNvPr id="5" name="Subtitle 2"/>
          <p:cNvSpPr txBox="1">
            <a:spLocks/>
          </p:cNvSpPr>
          <p:nvPr/>
        </p:nvSpPr>
        <p:spPr>
          <a:xfrm>
            <a:off x="1086980" y="5104643"/>
            <a:ext cx="3952133" cy="1370929"/>
          </a:xfrm>
          <a:prstGeom prst="rect">
            <a:avLst/>
          </a:prstGeom>
        </p:spPr>
        <p:txBody>
          <a:bodyPr vert="horz" lIns="91440" tIns="45720" rIns="91440" bIns="45720" rtlCol="0">
            <a:normAutofit/>
          </a:bodyPr>
          <a:lstStyle>
            <a:lvl1pPr marL="0" indent="0" algn="l" defTabSz="914400" rtl="0" eaLnBrk="1" latinLnBrk="0" hangingPunct="1">
              <a:spcBef>
                <a:spcPct val="20000"/>
              </a:spcBef>
              <a:spcAft>
                <a:spcPts val="600"/>
              </a:spcAft>
              <a:buFont typeface="Arial" pitchFamily="34" charset="0"/>
              <a:buNone/>
              <a:defRPr sz="2000" b="0" kern="1200" cap="all" spc="120" baseline="0">
                <a:solidFill>
                  <a:schemeClr val="tx2"/>
                </a:solidFill>
                <a:latin typeface="+mj-lt"/>
                <a:ea typeface="+mn-ea"/>
                <a:cs typeface="+mn-cs"/>
              </a:defRPr>
            </a:lvl1pPr>
            <a:lvl2pPr marL="457200" indent="0" algn="ctr" defTabSz="914400" rtl="0" eaLnBrk="1" latinLnBrk="0" hangingPunct="1">
              <a:spcBef>
                <a:spcPct val="20000"/>
              </a:spcBef>
              <a:buClr>
                <a:schemeClr val="tx2"/>
              </a:buClr>
              <a:buFont typeface="Arial" pitchFamily="34" charset="0"/>
              <a:buNone/>
              <a:defRPr sz="2000" kern="1200">
                <a:solidFill>
                  <a:schemeClr val="tx1">
                    <a:tint val="75000"/>
                  </a:schemeClr>
                </a:solidFill>
                <a:latin typeface="+mn-lt"/>
                <a:ea typeface="+mn-ea"/>
                <a:cs typeface="+mn-cs"/>
              </a:defRPr>
            </a:lvl2pPr>
            <a:lvl3pPr marL="914400" indent="0" algn="ctr" defTabSz="914400" rtl="0" eaLnBrk="1" latinLnBrk="0" hangingPunct="1">
              <a:spcBef>
                <a:spcPct val="20000"/>
              </a:spcBef>
              <a:buClr>
                <a:schemeClr val="tx2"/>
              </a:buClr>
              <a:buFont typeface="Arial" pitchFamily="34" charset="0"/>
              <a:buNone/>
              <a:defRPr sz="1800" kern="1200">
                <a:solidFill>
                  <a:schemeClr val="tx1">
                    <a:tint val="75000"/>
                  </a:schemeClr>
                </a:solidFill>
                <a:latin typeface="+mn-lt"/>
                <a:ea typeface="+mn-ea"/>
                <a:cs typeface="+mn-cs"/>
              </a:defRPr>
            </a:lvl3pPr>
            <a:lvl4pPr marL="1371600" indent="0" algn="ctr" defTabSz="914400" rtl="0" eaLnBrk="1" latinLnBrk="0" hangingPunct="1">
              <a:spcBef>
                <a:spcPct val="20000"/>
              </a:spcBef>
              <a:buClr>
                <a:schemeClr val="tx2"/>
              </a:buClr>
              <a:buFont typeface="Arial" pitchFamily="34" charset="0"/>
              <a:buNone/>
              <a:defRPr sz="1800" kern="1200">
                <a:solidFill>
                  <a:schemeClr val="tx1">
                    <a:tint val="75000"/>
                  </a:schemeClr>
                </a:solidFill>
                <a:latin typeface="+mn-lt"/>
                <a:ea typeface="+mn-ea"/>
                <a:cs typeface="+mn-cs"/>
              </a:defRPr>
            </a:lvl4pPr>
            <a:lvl5pPr marL="1828800" indent="0" algn="ctr" defTabSz="914400" rtl="0" eaLnBrk="1" latinLnBrk="0" hangingPunct="1">
              <a:spcBef>
                <a:spcPct val="20000"/>
              </a:spcBef>
              <a:buClr>
                <a:schemeClr val="tx2"/>
              </a:buClr>
              <a:buFont typeface="Arial" pitchFamily="34" charset="0"/>
              <a:buNone/>
              <a:defRPr sz="1800" kern="1200" baseline="0">
                <a:solidFill>
                  <a:schemeClr val="tx1">
                    <a:tint val="75000"/>
                  </a:schemeClr>
                </a:solidFill>
                <a:latin typeface="+mn-lt"/>
                <a:ea typeface="+mn-ea"/>
                <a:cs typeface="+mn-cs"/>
              </a:defRPr>
            </a:lvl5pPr>
            <a:lvl6pPr marL="2286000" indent="0" algn="ctr" defTabSz="914400" rtl="0" eaLnBrk="1" latinLnBrk="0" hangingPunct="1">
              <a:spcBef>
                <a:spcPct val="20000"/>
              </a:spcBef>
              <a:buClr>
                <a:schemeClr val="tx2"/>
              </a:buClr>
              <a:buFont typeface="Arial" pitchFamily="34" charset="0"/>
              <a:buNone/>
              <a:defRPr sz="1600" kern="1200">
                <a:solidFill>
                  <a:schemeClr val="tx1">
                    <a:tint val="75000"/>
                  </a:schemeClr>
                </a:solidFill>
                <a:latin typeface="+mn-lt"/>
                <a:ea typeface="+mn-ea"/>
                <a:cs typeface="+mn-cs"/>
              </a:defRPr>
            </a:lvl6pPr>
            <a:lvl7pPr marL="2743200" indent="0" algn="ctr" defTabSz="914400" rtl="0" eaLnBrk="1" latinLnBrk="0" hangingPunct="1">
              <a:spcBef>
                <a:spcPct val="20000"/>
              </a:spcBef>
              <a:buClr>
                <a:schemeClr val="tx2"/>
              </a:buClr>
              <a:buFont typeface="Arial" pitchFamily="34" charset="0"/>
              <a:buNone/>
              <a:defRPr sz="1600" kern="1200">
                <a:solidFill>
                  <a:schemeClr val="tx1">
                    <a:tint val="75000"/>
                  </a:schemeClr>
                </a:solidFill>
                <a:latin typeface="+mn-lt"/>
                <a:ea typeface="+mn-ea"/>
                <a:cs typeface="+mn-cs"/>
              </a:defRPr>
            </a:lvl7pPr>
            <a:lvl8pPr marL="3200400" indent="0" algn="ctr" defTabSz="914400" rtl="0" eaLnBrk="1" latinLnBrk="0" hangingPunct="1">
              <a:spcBef>
                <a:spcPct val="20000"/>
              </a:spcBef>
              <a:buClr>
                <a:schemeClr val="tx2"/>
              </a:buClr>
              <a:buFont typeface="Arial" pitchFamily="34" charset="0"/>
              <a:buNone/>
              <a:defRPr sz="1600" kern="1200">
                <a:solidFill>
                  <a:schemeClr val="tx1">
                    <a:tint val="75000"/>
                  </a:schemeClr>
                </a:solidFill>
                <a:latin typeface="+mn-lt"/>
                <a:ea typeface="+mn-ea"/>
                <a:cs typeface="+mn-cs"/>
              </a:defRPr>
            </a:lvl8pPr>
            <a:lvl9pPr marL="3657600" indent="0" algn="ctr" defTabSz="914400" rtl="0" eaLnBrk="1" latinLnBrk="0" hangingPunct="1">
              <a:spcBef>
                <a:spcPct val="20000"/>
              </a:spcBef>
              <a:buClr>
                <a:schemeClr val="tx2"/>
              </a:buClr>
              <a:buFont typeface="Arial" pitchFamily="34" charset="0"/>
              <a:buNone/>
              <a:defRPr sz="1600" kern="1200">
                <a:solidFill>
                  <a:schemeClr val="tx1">
                    <a:tint val="75000"/>
                  </a:schemeClr>
                </a:solidFill>
                <a:latin typeface="+mn-lt"/>
                <a:ea typeface="+mn-ea"/>
                <a:cs typeface="+mn-cs"/>
              </a:defRPr>
            </a:lvl9pPr>
          </a:lstStyle>
          <a:p>
            <a:r>
              <a:rPr lang="en-US" sz="1200" dirty="0" smtClean="0"/>
              <a:t>Michael Boylan–</a:t>
            </a:r>
            <a:r>
              <a:rPr lang="en-US" sz="1200" dirty="0" err="1" smtClean="0"/>
              <a:t>Kolchin</a:t>
            </a:r>
            <a:endParaRPr lang="en-US" sz="1200" dirty="0" smtClean="0"/>
          </a:p>
          <a:p>
            <a:r>
              <a:rPr lang="en-US" sz="1200" dirty="0" smtClean="0"/>
              <a:t>Milos </a:t>
            </a:r>
            <a:r>
              <a:rPr lang="en-US" sz="1200" dirty="0" err="1" smtClean="0"/>
              <a:t>milosavljevic</a:t>
            </a:r>
            <a:endParaRPr lang="en-US" sz="1200" dirty="0" smtClean="0"/>
          </a:p>
          <a:p>
            <a:r>
              <a:rPr lang="en-US" sz="1200" dirty="0" smtClean="0"/>
              <a:t>James Bullock</a:t>
            </a:r>
            <a:endParaRPr lang="en-US" dirty="0"/>
          </a:p>
        </p:txBody>
      </p:sp>
      <p:sp>
        <p:nvSpPr>
          <p:cNvPr id="6" name="Subtitle 2"/>
          <p:cNvSpPr txBox="1">
            <a:spLocks/>
          </p:cNvSpPr>
          <p:nvPr/>
        </p:nvSpPr>
        <p:spPr>
          <a:xfrm>
            <a:off x="5191867" y="5104643"/>
            <a:ext cx="3952133" cy="1370929"/>
          </a:xfrm>
          <a:prstGeom prst="rect">
            <a:avLst/>
          </a:prstGeom>
        </p:spPr>
        <p:txBody>
          <a:bodyPr vert="horz" lIns="91440" tIns="45720" rIns="91440" bIns="45720" rtlCol="0">
            <a:normAutofit/>
          </a:bodyPr>
          <a:lstStyle>
            <a:lvl1pPr marL="0" indent="0" algn="l" defTabSz="914400" rtl="0" eaLnBrk="1" latinLnBrk="0" hangingPunct="1">
              <a:spcBef>
                <a:spcPct val="20000"/>
              </a:spcBef>
              <a:spcAft>
                <a:spcPts val="600"/>
              </a:spcAft>
              <a:buFont typeface="Arial" pitchFamily="34" charset="0"/>
              <a:buNone/>
              <a:defRPr sz="2000" b="0" kern="1200" cap="all" spc="120" baseline="0">
                <a:solidFill>
                  <a:schemeClr val="tx2"/>
                </a:solidFill>
                <a:latin typeface="+mj-lt"/>
                <a:ea typeface="+mn-ea"/>
                <a:cs typeface="+mn-cs"/>
              </a:defRPr>
            </a:lvl1pPr>
            <a:lvl2pPr marL="457200" indent="0" algn="ctr" defTabSz="914400" rtl="0" eaLnBrk="1" latinLnBrk="0" hangingPunct="1">
              <a:spcBef>
                <a:spcPct val="20000"/>
              </a:spcBef>
              <a:buClr>
                <a:schemeClr val="tx2"/>
              </a:buClr>
              <a:buFont typeface="Arial" pitchFamily="34" charset="0"/>
              <a:buNone/>
              <a:defRPr sz="2000" kern="1200">
                <a:solidFill>
                  <a:schemeClr val="tx1">
                    <a:tint val="75000"/>
                  </a:schemeClr>
                </a:solidFill>
                <a:latin typeface="+mn-lt"/>
                <a:ea typeface="+mn-ea"/>
                <a:cs typeface="+mn-cs"/>
              </a:defRPr>
            </a:lvl2pPr>
            <a:lvl3pPr marL="914400" indent="0" algn="ctr" defTabSz="914400" rtl="0" eaLnBrk="1" latinLnBrk="0" hangingPunct="1">
              <a:spcBef>
                <a:spcPct val="20000"/>
              </a:spcBef>
              <a:buClr>
                <a:schemeClr val="tx2"/>
              </a:buClr>
              <a:buFont typeface="Arial" pitchFamily="34" charset="0"/>
              <a:buNone/>
              <a:defRPr sz="1800" kern="1200">
                <a:solidFill>
                  <a:schemeClr val="tx1">
                    <a:tint val="75000"/>
                  </a:schemeClr>
                </a:solidFill>
                <a:latin typeface="+mn-lt"/>
                <a:ea typeface="+mn-ea"/>
                <a:cs typeface="+mn-cs"/>
              </a:defRPr>
            </a:lvl3pPr>
            <a:lvl4pPr marL="1371600" indent="0" algn="ctr" defTabSz="914400" rtl="0" eaLnBrk="1" latinLnBrk="0" hangingPunct="1">
              <a:spcBef>
                <a:spcPct val="20000"/>
              </a:spcBef>
              <a:buClr>
                <a:schemeClr val="tx2"/>
              </a:buClr>
              <a:buFont typeface="Arial" pitchFamily="34" charset="0"/>
              <a:buNone/>
              <a:defRPr sz="1800" kern="1200">
                <a:solidFill>
                  <a:schemeClr val="tx1">
                    <a:tint val="75000"/>
                  </a:schemeClr>
                </a:solidFill>
                <a:latin typeface="+mn-lt"/>
                <a:ea typeface="+mn-ea"/>
                <a:cs typeface="+mn-cs"/>
              </a:defRPr>
            </a:lvl4pPr>
            <a:lvl5pPr marL="1828800" indent="0" algn="ctr" defTabSz="914400" rtl="0" eaLnBrk="1" latinLnBrk="0" hangingPunct="1">
              <a:spcBef>
                <a:spcPct val="20000"/>
              </a:spcBef>
              <a:buClr>
                <a:schemeClr val="tx2"/>
              </a:buClr>
              <a:buFont typeface="Arial" pitchFamily="34" charset="0"/>
              <a:buNone/>
              <a:defRPr sz="1800" kern="1200" baseline="0">
                <a:solidFill>
                  <a:schemeClr val="tx1">
                    <a:tint val="75000"/>
                  </a:schemeClr>
                </a:solidFill>
                <a:latin typeface="+mn-lt"/>
                <a:ea typeface="+mn-ea"/>
                <a:cs typeface="+mn-cs"/>
              </a:defRPr>
            </a:lvl5pPr>
            <a:lvl6pPr marL="2286000" indent="0" algn="ctr" defTabSz="914400" rtl="0" eaLnBrk="1" latinLnBrk="0" hangingPunct="1">
              <a:spcBef>
                <a:spcPct val="20000"/>
              </a:spcBef>
              <a:buClr>
                <a:schemeClr val="tx2"/>
              </a:buClr>
              <a:buFont typeface="Arial" pitchFamily="34" charset="0"/>
              <a:buNone/>
              <a:defRPr sz="1600" kern="1200">
                <a:solidFill>
                  <a:schemeClr val="tx1">
                    <a:tint val="75000"/>
                  </a:schemeClr>
                </a:solidFill>
                <a:latin typeface="+mn-lt"/>
                <a:ea typeface="+mn-ea"/>
                <a:cs typeface="+mn-cs"/>
              </a:defRPr>
            </a:lvl6pPr>
            <a:lvl7pPr marL="2743200" indent="0" algn="ctr" defTabSz="914400" rtl="0" eaLnBrk="1" latinLnBrk="0" hangingPunct="1">
              <a:spcBef>
                <a:spcPct val="20000"/>
              </a:spcBef>
              <a:buClr>
                <a:schemeClr val="tx2"/>
              </a:buClr>
              <a:buFont typeface="Arial" pitchFamily="34" charset="0"/>
              <a:buNone/>
              <a:defRPr sz="1600" kern="1200">
                <a:solidFill>
                  <a:schemeClr val="tx1">
                    <a:tint val="75000"/>
                  </a:schemeClr>
                </a:solidFill>
                <a:latin typeface="+mn-lt"/>
                <a:ea typeface="+mn-ea"/>
                <a:cs typeface="+mn-cs"/>
              </a:defRPr>
            </a:lvl7pPr>
            <a:lvl8pPr marL="3200400" indent="0" algn="ctr" defTabSz="914400" rtl="0" eaLnBrk="1" latinLnBrk="0" hangingPunct="1">
              <a:spcBef>
                <a:spcPct val="20000"/>
              </a:spcBef>
              <a:buClr>
                <a:schemeClr val="tx2"/>
              </a:buClr>
              <a:buFont typeface="Arial" pitchFamily="34" charset="0"/>
              <a:buNone/>
              <a:defRPr sz="1600" kern="1200">
                <a:solidFill>
                  <a:schemeClr val="tx1">
                    <a:tint val="75000"/>
                  </a:schemeClr>
                </a:solidFill>
                <a:latin typeface="+mn-lt"/>
                <a:ea typeface="+mn-ea"/>
                <a:cs typeface="+mn-cs"/>
              </a:defRPr>
            </a:lvl8pPr>
            <a:lvl9pPr marL="3657600" indent="0" algn="ctr" defTabSz="914400" rtl="0" eaLnBrk="1" latinLnBrk="0" hangingPunct="1">
              <a:spcBef>
                <a:spcPct val="20000"/>
              </a:spcBef>
              <a:buClr>
                <a:schemeClr val="tx2"/>
              </a:buClr>
              <a:buFont typeface="Arial" pitchFamily="34" charset="0"/>
              <a:buNone/>
              <a:defRPr sz="1600" kern="1200">
                <a:solidFill>
                  <a:schemeClr val="tx1">
                    <a:tint val="75000"/>
                  </a:schemeClr>
                </a:solidFill>
                <a:latin typeface="+mn-lt"/>
                <a:ea typeface="+mn-ea"/>
                <a:cs typeface="+mn-cs"/>
              </a:defRPr>
            </a:lvl9pPr>
          </a:lstStyle>
          <a:p>
            <a:r>
              <a:rPr lang="en-US" sz="1200" dirty="0" smtClean="0"/>
              <a:t>Volker </a:t>
            </a:r>
            <a:r>
              <a:rPr lang="en-US" sz="1200" dirty="0" err="1" smtClean="0"/>
              <a:t>Bromm</a:t>
            </a:r>
            <a:endParaRPr lang="en-US" sz="1200" dirty="0" smtClean="0"/>
          </a:p>
          <a:p>
            <a:r>
              <a:rPr lang="en-US" sz="1200" dirty="0" smtClean="0"/>
              <a:t>Steven Finkelstein</a:t>
            </a:r>
            <a:endParaRPr lang="en-US" sz="1200" dirty="0"/>
          </a:p>
        </p:txBody>
      </p:sp>
      <p:sp>
        <p:nvSpPr>
          <p:cNvPr id="7" name="Subtitle 2"/>
          <p:cNvSpPr txBox="1">
            <a:spLocks/>
          </p:cNvSpPr>
          <p:nvPr/>
        </p:nvSpPr>
        <p:spPr>
          <a:xfrm>
            <a:off x="2342988" y="4467736"/>
            <a:ext cx="4000823" cy="806127"/>
          </a:xfrm>
          <a:prstGeom prst="rect">
            <a:avLst/>
          </a:prstGeom>
        </p:spPr>
        <p:txBody>
          <a:bodyPr vert="horz" lIns="91440" tIns="45720" rIns="91440" bIns="45720" rtlCol="0">
            <a:normAutofit/>
          </a:bodyPr>
          <a:lstStyle>
            <a:lvl1pPr marL="0" indent="0" algn="l" defTabSz="914400" rtl="0" eaLnBrk="1" latinLnBrk="0" hangingPunct="1">
              <a:spcBef>
                <a:spcPct val="20000"/>
              </a:spcBef>
              <a:spcAft>
                <a:spcPts val="600"/>
              </a:spcAft>
              <a:buFont typeface="Arial" pitchFamily="34" charset="0"/>
              <a:buNone/>
              <a:defRPr sz="2000" b="0" kern="1200" cap="all" spc="120" baseline="0">
                <a:solidFill>
                  <a:schemeClr val="tx2"/>
                </a:solidFill>
                <a:latin typeface="+mj-lt"/>
                <a:ea typeface="+mn-ea"/>
                <a:cs typeface="+mn-cs"/>
              </a:defRPr>
            </a:lvl1pPr>
            <a:lvl2pPr marL="457200" indent="0" algn="ctr" defTabSz="914400" rtl="0" eaLnBrk="1" latinLnBrk="0" hangingPunct="1">
              <a:spcBef>
                <a:spcPct val="20000"/>
              </a:spcBef>
              <a:buClr>
                <a:schemeClr val="tx2"/>
              </a:buClr>
              <a:buFont typeface="Arial" pitchFamily="34" charset="0"/>
              <a:buNone/>
              <a:defRPr sz="2000" kern="1200">
                <a:solidFill>
                  <a:schemeClr val="tx1">
                    <a:tint val="75000"/>
                  </a:schemeClr>
                </a:solidFill>
                <a:latin typeface="+mn-lt"/>
                <a:ea typeface="+mn-ea"/>
                <a:cs typeface="+mn-cs"/>
              </a:defRPr>
            </a:lvl2pPr>
            <a:lvl3pPr marL="914400" indent="0" algn="ctr" defTabSz="914400" rtl="0" eaLnBrk="1" latinLnBrk="0" hangingPunct="1">
              <a:spcBef>
                <a:spcPct val="20000"/>
              </a:spcBef>
              <a:buClr>
                <a:schemeClr val="tx2"/>
              </a:buClr>
              <a:buFont typeface="Arial" pitchFamily="34" charset="0"/>
              <a:buNone/>
              <a:defRPr sz="1800" kern="1200">
                <a:solidFill>
                  <a:schemeClr val="tx1">
                    <a:tint val="75000"/>
                  </a:schemeClr>
                </a:solidFill>
                <a:latin typeface="+mn-lt"/>
                <a:ea typeface="+mn-ea"/>
                <a:cs typeface="+mn-cs"/>
              </a:defRPr>
            </a:lvl3pPr>
            <a:lvl4pPr marL="1371600" indent="0" algn="ctr" defTabSz="914400" rtl="0" eaLnBrk="1" latinLnBrk="0" hangingPunct="1">
              <a:spcBef>
                <a:spcPct val="20000"/>
              </a:spcBef>
              <a:buClr>
                <a:schemeClr val="tx2"/>
              </a:buClr>
              <a:buFont typeface="Arial" pitchFamily="34" charset="0"/>
              <a:buNone/>
              <a:defRPr sz="1800" kern="1200">
                <a:solidFill>
                  <a:schemeClr val="tx1">
                    <a:tint val="75000"/>
                  </a:schemeClr>
                </a:solidFill>
                <a:latin typeface="+mn-lt"/>
                <a:ea typeface="+mn-ea"/>
                <a:cs typeface="+mn-cs"/>
              </a:defRPr>
            </a:lvl4pPr>
            <a:lvl5pPr marL="1828800" indent="0" algn="ctr" defTabSz="914400" rtl="0" eaLnBrk="1" latinLnBrk="0" hangingPunct="1">
              <a:spcBef>
                <a:spcPct val="20000"/>
              </a:spcBef>
              <a:buClr>
                <a:schemeClr val="tx2"/>
              </a:buClr>
              <a:buFont typeface="Arial" pitchFamily="34" charset="0"/>
              <a:buNone/>
              <a:defRPr sz="1800" kern="1200" baseline="0">
                <a:solidFill>
                  <a:schemeClr val="tx1">
                    <a:tint val="75000"/>
                  </a:schemeClr>
                </a:solidFill>
                <a:latin typeface="+mn-lt"/>
                <a:ea typeface="+mn-ea"/>
                <a:cs typeface="+mn-cs"/>
              </a:defRPr>
            </a:lvl5pPr>
            <a:lvl6pPr marL="2286000" indent="0" algn="ctr" defTabSz="914400" rtl="0" eaLnBrk="1" latinLnBrk="0" hangingPunct="1">
              <a:spcBef>
                <a:spcPct val="20000"/>
              </a:spcBef>
              <a:buClr>
                <a:schemeClr val="tx2"/>
              </a:buClr>
              <a:buFont typeface="Arial" pitchFamily="34" charset="0"/>
              <a:buNone/>
              <a:defRPr sz="1600" kern="1200">
                <a:solidFill>
                  <a:schemeClr val="tx1">
                    <a:tint val="75000"/>
                  </a:schemeClr>
                </a:solidFill>
                <a:latin typeface="+mn-lt"/>
                <a:ea typeface="+mn-ea"/>
                <a:cs typeface="+mn-cs"/>
              </a:defRPr>
            </a:lvl6pPr>
            <a:lvl7pPr marL="2743200" indent="0" algn="ctr" defTabSz="914400" rtl="0" eaLnBrk="1" latinLnBrk="0" hangingPunct="1">
              <a:spcBef>
                <a:spcPct val="20000"/>
              </a:spcBef>
              <a:buClr>
                <a:schemeClr val="tx2"/>
              </a:buClr>
              <a:buFont typeface="Arial" pitchFamily="34" charset="0"/>
              <a:buNone/>
              <a:defRPr sz="1600" kern="1200">
                <a:solidFill>
                  <a:schemeClr val="tx1">
                    <a:tint val="75000"/>
                  </a:schemeClr>
                </a:solidFill>
                <a:latin typeface="+mn-lt"/>
                <a:ea typeface="+mn-ea"/>
                <a:cs typeface="+mn-cs"/>
              </a:defRPr>
            </a:lvl7pPr>
            <a:lvl8pPr marL="3200400" indent="0" algn="ctr" defTabSz="914400" rtl="0" eaLnBrk="1" latinLnBrk="0" hangingPunct="1">
              <a:spcBef>
                <a:spcPct val="20000"/>
              </a:spcBef>
              <a:buClr>
                <a:schemeClr val="tx2"/>
              </a:buClr>
              <a:buFont typeface="Arial" pitchFamily="34" charset="0"/>
              <a:buNone/>
              <a:defRPr sz="1600" kern="1200">
                <a:solidFill>
                  <a:schemeClr val="tx1">
                    <a:tint val="75000"/>
                  </a:schemeClr>
                </a:solidFill>
                <a:latin typeface="+mn-lt"/>
                <a:ea typeface="+mn-ea"/>
                <a:cs typeface="+mn-cs"/>
              </a:defRPr>
            </a:lvl8pPr>
            <a:lvl9pPr marL="3657600" indent="0" algn="ctr" defTabSz="914400" rtl="0" eaLnBrk="1" latinLnBrk="0" hangingPunct="1">
              <a:spcBef>
                <a:spcPct val="20000"/>
              </a:spcBef>
              <a:buClr>
                <a:schemeClr val="tx2"/>
              </a:buClr>
              <a:buFont typeface="Arial" pitchFamily="34" charset="0"/>
              <a:buNone/>
              <a:defRPr sz="1600" kern="1200">
                <a:solidFill>
                  <a:schemeClr val="tx1">
                    <a:tint val="75000"/>
                  </a:schemeClr>
                </a:solidFill>
                <a:latin typeface="+mn-lt"/>
                <a:ea typeface="+mn-ea"/>
                <a:cs typeface="+mn-cs"/>
              </a:defRPr>
            </a:lvl9pPr>
          </a:lstStyle>
          <a:p>
            <a:pPr algn="ctr"/>
            <a:r>
              <a:rPr lang="en-US" sz="2400" dirty="0" smtClean="0">
                <a:solidFill>
                  <a:schemeClr val="tx1"/>
                </a:solidFill>
              </a:rPr>
              <a:t>Alex </a:t>
            </a:r>
            <a:r>
              <a:rPr lang="en-US" sz="2400" dirty="0" err="1" smtClean="0">
                <a:solidFill>
                  <a:schemeClr val="tx1"/>
                </a:solidFill>
              </a:rPr>
              <a:t>Fitts</a:t>
            </a:r>
            <a:endParaRPr lang="en-US" sz="2400" dirty="0" smtClean="0">
              <a:solidFill>
                <a:schemeClr val="tx1"/>
              </a:solidFill>
            </a:endParaRPr>
          </a:p>
          <a:p>
            <a:endParaRPr lang="en-US" dirty="0"/>
          </a:p>
        </p:txBody>
      </p:sp>
      <p:sp>
        <p:nvSpPr>
          <p:cNvPr id="8" name="Subtitle 2"/>
          <p:cNvSpPr txBox="1">
            <a:spLocks/>
          </p:cNvSpPr>
          <p:nvPr/>
        </p:nvSpPr>
        <p:spPr>
          <a:xfrm>
            <a:off x="2698520" y="6076282"/>
            <a:ext cx="3321844" cy="511584"/>
          </a:xfrm>
          <a:prstGeom prst="rect">
            <a:avLst/>
          </a:prstGeom>
        </p:spPr>
        <p:txBody>
          <a:bodyPr vert="horz" lIns="91440" tIns="45720" rIns="91440" bIns="45720" rtlCol="0">
            <a:normAutofit lnSpcReduction="10000"/>
          </a:bodyPr>
          <a:lstStyle>
            <a:lvl1pPr marL="0" indent="0" algn="l" defTabSz="914400" rtl="0" eaLnBrk="1" latinLnBrk="0" hangingPunct="1">
              <a:spcBef>
                <a:spcPct val="20000"/>
              </a:spcBef>
              <a:spcAft>
                <a:spcPts val="600"/>
              </a:spcAft>
              <a:buFont typeface="Arial" pitchFamily="34" charset="0"/>
              <a:buNone/>
              <a:defRPr sz="2000" b="0" kern="1200" cap="all" spc="120" baseline="0">
                <a:solidFill>
                  <a:schemeClr val="tx2"/>
                </a:solidFill>
                <a:latin typeface="+mj-lt"/>
                <a:ea typeface="+mn-ea"/>
                <a:cs typeface="+mn-cs"/>
              </a:defRPr>
            </a:lvl1pPr>
            <a:lvl2pPr marL="457200" indent="0" algn="ctr" defTabSz="914400" rtl="0" eaLnBrk="1" latinLnBrk="0" hangingPunct="1">
              <a:spcBef>
                <a:spcPct val="20000"/>
              </a:spcBef>
              <a:buClr>
                <a:schemeClr val="tx2"/>
              </a:buClr>
              <a:buFont typeface="Arial" pitchFamily="34" charset="0"/>
              <a:buNone/>
              <a:defRPr sz="2000" kern="1200">
                <a:solidFill>
                  <a:schemeClr val="tx1">
                    <a:tint val="75000"/>
                  </a:schemeClr>
                </a:solidFill>
                <a:latin typeface="+mn-lt"/>
                <a:ea typeface="+mn-ea"/>
                <a:cs typeface="+mn-cs"/>
              </a:defRPr>
            </a:lvl2pPr>
            <a:lvl3pPr marL="914400" indent="0" algn="ctr" defTabSz="914400" rtl="0" eaLnBrk="1" latinLnBrk="0" hangingPunct="1">
              <a:spcBef>
                <a:spcPct val="20000"/>
              </a:spcBef>
              <a:buClr>
                <a:schemeClr val="tx2"/>
              </a:buClr>
              <a:buFont typeface="Arial" pitchFamily="34" charset="0"/>
              <a:buNone/>
              <a:defRPr sz="1800" kern="1200">
                <a:solidFill>
                  <a:schemeClr val="tx1">
                    <a:tint val="75000"/>
                  </a:schemeClr>
                </a:solidFill>
                <a:latin typeface="+mn-lt"/>
                <a:ea typeface="+mn-ea"/>
                <a:cs typeface="+mn-cs"/>
              </a:defRPr>
            </a:lvl3pPr>
            <a:lvl4pPr marL="1371600" indent="0" algn="ctr" defTabSz="914400" rtl="0" eaLnBrk="1" latinLnBrk="0" hangingPunct="1">
              <a:spcBef>
                <a:spcPct val="20000"/>
              </a:spcBef>
              <a:buClr>
                <a:schemeClr val="tx2"/>
              </a:buClr>
              <a:buFont typeface="Arial" pitchFamily="34" charset="0"/>
              <a:buNone/>
              <a:defRPr sz="1800" kern="1200">
                <a:solidFill>
                  <a:schemeClr val="tx1">
                    <a:tint val="75000"/>
                  </a:schemeClr>
                </a:solidFill>
                <a:latin typeface="+mn-lt"/>
                <a:ea typeface="+mn-ea"/>
                <a:cs typeface="+mn-cs"/>
              </a:defRPr>
            </a:lvl4pPr>
            <a:lvl5pPr marL="1828800" indent="0" algn="ctr" defTabSz="914400" rtl="0" eaLnBrk="1" latinLnBrk="0" hangingPunct="1">
              <a:spcBef>
                <a:spcPct val="20000"/>
              </a:spcBef>
              <a:buClr>
                <a:schemeClr val="tx2"/>
              </a:buClr>
              <a:buFont typeface="Arial" pitchFamily="34" charset="0"/>
              <a:buNone/>
              <a:defRPr sz="1800" kern="1200" baseline="0">
                <a:solidFill>
                  <a:schemeClr val="tx1">
                    <a:tint val="75000"/>
                  </a:schemeClr>
                </a:solidFill>
                <a:latin typeface="+mn-lt"/>
                <a:ea typeface="+mn-ea"/>
                <a:cs typeface="+mn-cs"/>
              </a:defRPr>
            </a:lvl5pPr>
            <a:lvl6pPr marL="2286000" indent="0" algn="ctr" defTabSz="914400" rtl="0" eaLnBrk="1" latinLnBrk="0" hangingPunct="1">
              <a:spcBef>
                <a:spcPct val="20000"/>
              </a:spcBef>
              <a:buClr>
                <a:schemeClr val="tx2"/>
              </a:buClr>
              <a:buFont typeface="Arial" pitchFamily="34" charset="0"/>
              <a:buNone/>
              <a:defRPr sz="1600" kern="1200">
                <a:solidFill>
                  <a:schemeClr val="tx1">
                    <a:tint val="75000"/>
                  </a:schemeClr>
                </a:solidFill>
                <a:latin typeface="+mn-lt"/>
                <a:ea typeface="+mn-ea"/>
                <a:cs typeface="+mn-cs"/>
              </a:defRPr>
            </a:lvl6pPr>
            <a:lvl7pPr marL="2743200" indent="0" algn="ctr" defTabSz="914400" rtl="0" eaLnBrk="1" latinLnBrk="0" hangingPunct="1">
              <a:spcBef>
                <a:spcPct val="20000"/>
              </a:spcBef>
              <a:buClr>
                <a:schemeClr val="tx2"/>
              </a:buClr>
              <a:buFont typeface="Arial" pitchFamily="34" charset="0"/>
              <a:buNone/>
              <a:defRPr sz="1600" kern="1200">
                <a:solidFill>
                  <a:schemeClr val="tx1">
                    <a:tint val="75000"/>
                  </a:schemeClr>
                </a:solidFill>
                <a:latin typeface="+mn-lt"/>
                <a:ea typeface="+mn-ea"/>
                <a:cs typeface="+mn-cs"/>
              </a:defRPr>
            </a:lvl7pPr>
            <a:lvl8pPr marL="3200400" indent="0" algn="ctr" defTabSz="914400" rtl="0" eaLnBrk="1" latinLnBrk="0" hangingPunct="1">
              <a:spcBef>
                <a:spcPct val="20000"/>
              </a:spcBef>
              <a:buClr>
                <a:schemeClr val="tx2"/>
              </a:buClr>
              <a:buFont typeface="Arial" pitchFamily="34" charset="0"/>
              <a:buNone/>
              <a:defRPr sz="1600" kern="1200">
                <a:solidFill>
                  <a:schemeClr val="tx1">
                    <a:tint val="75000"/>
                  </a:schemeClr>
                </a:solidFill>
                <a:latin typeface="+mn-lt"/>
                <a:ea typeface="+mn-ea"/>
                <a:cs typeface="+mn-cs"/>
              </a:defRPr>
            </a:lvl8pPr>
            <a:lvl9pPr marL="3657600" indent="0" algn="ctr" defTabSz="914400" rtl="0" eaLnBrk="1" latinLnBrk="0" hangingPunct="1">
              <a:spcBef>
                <a:spcPct val="20000"/>
              </a:spcBef>
              <a:buClr>
                <a:schemeClr val="tx2"/>
              </a:buClr>
              <a:buFont typeface="Arial" pitchFamily="34" charset="0"/>
              <a:buNone/>
              <a:defRPr sz="1600" kern="1200">
                <a:solidFill>
                  <a:schemeClr val="tx1">
                    <a:tint val="75000"/>
                  </a:schemeClr>
                </a:solidFill>
                <a:latin typeface="+mn-lt"/>
                <a:ea typeface="+mn-ea"/>
                <a:cs typeface="+mn-cs"/>
              </a:defRPr>
            </a:lvl9pPr>
          </a:lstStyle>
          <a:p>
            <a:pPr algn="ctr"/>
            <a:r>
              <a:rPr lang="en-US" sz="1200" dirty="0" smtClean="0"/>
              <a:t>UT Dissertation talk 8/15/2018</a:t>
            </a:r>
            <a:endParaRPr lang="en-US" sz="1200" dirty="0"/>
          </a:p>
          <a:p>
            <a:endParaRPr lang="en-US" dirty="0"/>
          </a:p>
        </p:txBody>
      </p:sp>
    </p:spTree>
    <p:extLst>
      <p:ext uri="{BB962C8B-B14F-4D97-AF65-F5344CB8AC3E}">
        <p14:creationId xmlns:p14="http://schemas.microsoft.com/office/powerpoint/2010/main" val="357581899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Small scale issues</a:t>
            </a:r>
            <a:endParaRPr lang="en-US" dirty="0"/>
          </a:p>
        </p:txBody>
      </p:sp>
      <p:sp>
        <p:nvSpPr>
          <p:cNvPr id="3" name="Content Placeholder 2"/>
          <p:cNvSpPr>
            <a:spLocks noGrp="1"/>
          </p:cNvSpPr>
          <p:nvPr>
            <p:ph idx="1"/>
          </p:nvPr>
        </p:nvSpPr>
        <p:spPr/>
        <p:txBody>
          <a:bodyPr/>
          <a:lstStyle/>
          <a:p>
            <a:pPr marL="342900" indent="-342900">
              <a:buFont typeface="Arial"/>
              <a:buChar char="•"/>
            </a:pPr>
            <a:r>
              <a:rPr lang="en-US" sz="2800" dirty="0" smtClean="0">
                <a:solidFill>
                  <a:schemeClr val="tx1">
                    <a:alpha val="25000"/>
                  </a:schemeClr>
                </a:solidFill>
              </a:rPr>
              <a:t>Missing Satellites </a:t>
            </a:r>
          </a:p>
          <a:p>
            <a:pPr marL="342900" indent="-342900">
              <a:buFont typeface="Arial"/>
              <a:buChar char="•"/>
            </a:pPr>
            <a:r>
              <a:rPr lang="en-US" sz="2800" dirty="0" smtClean="0"/>
              <a:t>Core/cusp </a:t>
            </a:r>
          </a:p>
          <a:p>
            <a:pPr marL="342900" indent="-342900">
              <a:buFont typeface="Arial"/>
              <a:buChar char="•"/>
            </a:pPr>
            <a:r>
              <a:rPr lang="en-US" sz="2800" dirty="0" smtClean="0">
                <a:solidFill>
                  <a:schemeClr val="tx1">
                    <a:alpha val="25000"/>
                  </a:schemeClr>
                </a:solidFill>
              </a:rPr>
              <a:t>Too-Big-to-Fail (TBTF)</a:t>
            </a:r>
            <a:endParaRPr lang="en-US" sz="2800" dirty="0">
              <a:solidFill>
                <a:schemeClr val="tx1">
                  <a:alpha val="25000"/>
                </a:schemeClr>
              </a:solidFill>
            </a:endParaRPr>
          </a:p>
        </p:txBody>
      </p:sp>
    </p:spTree>
    <p:extLst>
      <p:ext uri="{BB962C8B-B14F-4D97-AF65-F5344CB8AC3E}">
        <p14:creationId xmlns:p14="http://schemas.microsoft.com/office/powerpoint/2010/main" val="426626229"/>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Doesn’t seem to affect late-time SF</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80418" y="1752600"/>
            <a:ext cx="4373563" cy="4373563"/>
          </a:xfrm>
        </p:spPr>
      </p:pic>
      <p:sp>
        <p:nvSpPr>
          <p:cNvPr id="5" name="TextBox 4"/>
          <p:cNvSpPr txBox="1"/>
          <p:nvPr/>
        </p:nvSpPr>
        <p:spPr>
          <a:xfrm>
            <a:off x="6032904" y="6443059"/>
            <a:ext cx="2844534" cy="369332"/>
          </a:xfrm>
          <a:prstGeom prst="rect">
            <a:avLst/>
          </a:prstGeom>
          <a:noFill/>
        </p:spPr>
        <p:txBody>
          <a:bodyPr wrap="square" rtlCol="0">
            <a:spAutoFit/>
          </a:bodyPr>
          <a:lstStyle/>
          <a:p>
            <a:r>
              <a:rPr lang="en-US" dirty="0" smtClean="0"/>
              <a:t>Elbert et al. (in prep)</a:t>
            </a:r>
            <a:endParaRPr lang="en-US" dirty="0"/>
          </a:p>
        </p:txBody>
      </p:sp>
    </p:spTree>
    <p:extLst>
      <p:ext uri="{BB962C8B-B14F-4D97-AF65-F5344CB8AC3E}">
        <p14:creationId xmlns:p14="http://schemas.microsoft.com/office/powerpoint/2010/main" val="1298464008"/>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3531" y="-278623"/>
            <a:ext cx="8587962" cy="1371600"/>
          </a:xfrm>
        </p:spPr>
        <p:txBody>
          <a:bodyPr/>
          <a:lstStyle/>
          <a:p>
            <a:r>
              <a:rPr lang="en-US" dirty="0" smtClean="0"/>
              <a:t>Gas shells throughout time</a:t>
            </a:r>
            <a:endParaRPr lang="en-US" dirty="0"/>
          </a:p>
        </p:txBody>
      </p:sp>
      <p:pic>
        <p:nvPicPr>
          <p:cNvPr id="4" name="Content Placeholder 3" descr="gas_shells_semilogy_halo2_13_ver11_13_01_29_2016.pdf"/>
          <p:cNvPicPr>
            <a:picLocks noGrp="1" noChangeAspect="1"/>
          </p:cNvPicPr>
          <p:nvPr>
            <p:ph idx="1"/>
          </p:nvPr>
        </p:nvPicPr>
        <p:blipFill>
          <a:blip r:embed="rId2">
            <a:extLst>
              <a:ext uri="{28A0092B-C50C-407E-A947-70E740481C1C}">
                <a14:useLocalDpi xmlns:a14="http://schemas.microsoft.com/office/drawing/2010/main" val="0"/>
              </a:ext>
            </a:extLst>
          </a:blip>
          <a:srcRect l="-15336" r="-15336"/>
          <a:stretch>
            <a:fillRect/>
          </a:stretch>
        </p:blipFill>
        <p:spPr>
          <a:xfrm>
            <a:off x="-940847" y="577962"/>
            <a:ext cx="11025694" cy="6328290"/>
          </a:xfrm>
        </p:spPr>
      </p:pic>
    </p:spTree>
    <p:extLst>
      <p:ext uri="{BB962C8B-B14F-4D97-AF65-F5344CB8AC3E}">
        <p14:creationId xmlns:p14="http://schemas.microsoft.com/office/powerpoint/2010/main" val="1147703769"/>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hase2">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350963" y="1752600"/>
            <a:ext cx="5830887" cy="4373563"/>
          </a:xfrm>
        </p:spPr>
      </p:pic>
    </p:spTree>
    <p:extLst>
      <p:ext uri="{BB962C8B-B14F-4D97-AF65-F5344CB8AC3E}">
        <p14:creationId xmlns:p14="http://schemas.microsoft.com/office/powerpoint/2010/main" val="173093653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fig1_mstar_correlations.pdf"/>
          <p:cNvPicPr>
            <a:picLocks noGrp="1" noChangeAspect="1"/>
          </p:cNvPicPr>
          <p:nvPr>
            <p:ph idx="1"/>
          </p:nvPr>
        </p:nvPicPr>
        <p:blipFill>
          <a:blip r:embed="rId2">
            <a:extLst>
              <a:ext uri="{28A0092B-C50C-407E-A947-70E740481C1C}">
                <a14:useLocalDpi xmlns:a14="http://schemas.microsoft.com/office/drawing/2010/main" val="0"/>
              </a:ext>
            </a:extLst>
          </a:blip>
          <a:srcRect l="-133646" r="-133646"/>
          <a:stretch>
            <a:fillRect/>
          </a:stretch>
        </p:blipFill>
        <p:spPr>
          <a:xfrm>
            <a:off x="-862802" y="984012"/>
            <a:ext cx="10234171" cy="5873988"/>
          </a:xfrm>
        </p:spPr>
      </p:pic>
      <p:sp>
        <p:nvSpPr>
          <p:cNvPr id="6" name="TextBox 5"/>
          <p:cNvSpPr txBox="1"/>
          <p:nvPr/>
        </p:nvSpPr>
        <p:spPr>
          <a:xfrm>
            <a:off x="7046420" y="6550223"/>
            <a:ext cx="1896102" cy="307777"/>
          </a:xfrm>
          <a:prstGeom prst="rect">
            <a:avLst/>
          </a:prstGeom>
          <a:noFill/>
        </p:spPr>
        <p:txBody>
          <a:bodyPr wrap="square" rtlCol="0">
            <a:spAutoFit/>
          </a:bodyPr>
          <a:lstStyle/>
          <a:p>
            <a:r>
              <a:rPr lang="en-US" sz="1400" dirty="0" err="1" smtClean="0"/>
              <a:t>Fitts</a:t>
            </a:r>
            <a:r>
              <a:rPr lang="en-US" sz="1400" dirty="0" smtClean="0"/>
              <a:t> et al. 2017</a:t>
            </a:r>
            <a:endParaRPr lang="en-US" sz="1400" dirty="0"/>
          </a:p>
        </p:txBody>
      </p:sp>
      <p:sp>
        <p:nvSpPr>
          <p:cNvPr id="5" name="Title 1"/>
          <p:cNvSpPr>
            <a:spLocks noGrp="1"/>
          </p:cNvSpPr>
          <p:nvPr>
            <p:ph type="title"/>
          </p:nvPr>
        </p:nvSpPr>
        <p:spPr>
          <a:xfrm>
            <a:off x="278969" y="152718"/>
            <a:ext cx="8663553" cy="831294"/>
          </a:xfrm>
        </p:spPr>
        <p:txBody>
          <a:bodyPr>
            <a:normAutofit/>
          </a:bodyPr>
          <a:lstStyle/>
          <a:p>
            <a:r>
              <a:rPr lang="en-US" sz="3200" dirty="0" smtClean="0"/>
              <a:t>Comparison to observed dwarfs</a:t>
            </a:r>
            <a:endParaRPr lang="en-US" sz="3200" dirty="0"/>
          </a:p>
        </p:txBody>
      </p:sp>
    </p:spTree>
    <p:extLst>
      <p:ext uri="{BB962C8B-B14F-4D97-AF65-F5344CB8AC3E}">
        <p14:creationId xmlns:p14="http://schemas.microsoft.com/office/powerpoint/2010/main" val="256054718"/>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DMO convergence</a:t>
            </a:r>
            <a:endParaRPr lang="en-US" dirty="0"/>
          </a:p>
        </p:txBody>
      </p:sp>
      <p:pic>
        <p:nvPicPr>
          <p:cNvPr id="4" name="Content Placeholder 3" descr="figA1_dmo_converge_raddenpros.pdf"/>
          <p:cNvPicPr>
            <a:picLocks noGrp="1" noChangeAspect="1"/>
          </p:cNvPicPr>
          <p:nvPr>
            <p:ph idx="1"/>
          </p:nvPr>
        </p:nvPicPr>
        <p:blipFill>
          <a:blip r:embed="rId2">
            <a:extLst>
              <a:ext uri="{28A0092B-C50C-407E-A947-70E740481C1C}">
                <a14:useLocalDpi xmlns:a14="http://schemas.microsoft.com/office/drawing/2010/main" val="0"/>
              </a:ext>
            </a:extLst>
          </a:blip>
          <a:srcRect t="-32630" b="-32630"/>
          <a:stretch>
            <a:fillRect/>
          </a:stretch>
        </p:blipFill>
        <p:spPr>
          <a:xfrm>
            <a:off x="48522" y="1034839"/>
            <a:ext cx="8762308" cy="5029200"/>
          </a:xfrm>
        </p:spPr>
      </p:pic>
    </p:spTree>
    <p:extLst>
      <p:ext uri="{BB962C8B-B14F-4D97-AF65-F5344CB8AC3E}">
        <p14:creationId xmlns:p14="http://schemas.microsoft.com/office/powerpoint/2010/main" val="1571968322"/>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718"/>
            <a:ext cx="6641024" cy="1371600"/>
          </a:xfrm>
        </p:spPr>
        <p:txBody>
          <a:bodyPr/>
          <a:lstStyle/>
          <a:p>
            <a:r>
              <a:rPr lang="en-US" smtClean="0"/>
              <a:t>Hydro convergence</a:t>
            </a:r>
            <a:endParaRPr lang="en-US" dirty="0"/>
          </a:p>
        </p:txBody>
      </p:sp>
      <p:pic>
        <p:nvPicPr>
          <p:cNvPr id="5" name="Content Placeholder 4" descr="figA2_hydro_converge_raddenpros.pdf"/>
          <p:cNvPicPr>
            <a:picLocks noGrp="1" noChangeAspect="1"/>
          </p:cNvPicPr>
          <p:nvPr>
            <p:ph idx="1"/>
          </p:nvPr>
        </p:nvPicPr>
        <p:blipFill>
          <a:blip r:embed="rId2">
            <a:extLst>
              <a:ext uri="{28A0092B-C50C-407E-A947-70E740481C1C}">
                <a14:useLocalDpi xmlns:a14="http://schemas.microsoft.com/office/drawing/2010/main" val="0"/>
              </a:ext>
            </a:extLst>
          </a:blip>
          <a:srcRect t="-32630" b="-32630"/>
          <a:stretch>
            <a:fillRect/>
          </a:stretch>
        </p:blipFill>
        <p:spPr>
          <a:xfrm>
            <a:off x="45720" y="1033272"/>
            <a:ext cx="8762309" cy="5029200"/>
          </a:xfrm>
        </p:spPr>
      </p:pic>
    </p:spTree>
    <p:extLst>
      <p:ext uri="{BB962C8B-B14F-4D97-AF65-F5344CB8AC3E}">
        <p14:creationId xmlns:p14="http://schemas.microsoft.com/office/powerpoint/2010/main" val="1727762460"/>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Convergence in rotation curves</a:t>
            </a:r>
            <a:endParaRPr lang="en-US" dirty="0"/>
          </a:p>
        </p:txBody>
      </p:sp>
      <p:pic>
        <p:nvPicPr>
          <p:cNvPr id="4" name="Content Placeholder 3" descr="figA3_vcirc_948_res.pdf"/>
          <p:cNvPicPr>
            <a:picLocks noGrp="1" noChangeAspect="1"/>
          </p:cNvPicPr>
          <p:nvPr>
            <p:ph idx="1"/>
          </p:nvPr>
        </p:nvPicPr>
        <p:blipFill>
          <a:blip r:embed="rId2">
            <a:extLst>
              <a:ext uri="{28A0092B-C50C-407E-A947-70E740481C1C}">
                <a14:useLocalDpi xmlns:a14="http://schemas.microsoft.com/office/drawing/2010/main" val="0"/>
              </a:ext>
            </a:extLst>
          </a:blip>
          <a:srcRect l="-40186" r="-40186"/>
          <a:stretch>
            <a:fillRect/>
          </a:stretch>
        </p:blipFill>
        <p:spPr/>
      </p:pic>
    </p:spTree>
    <p:extLst>
      <p:ext uri="{BB962C8B-B14F-4D97-AF65-F5344CB8AC3E}">
        <p14:creationId xmlns:p14="http://schemas.microsoft.com/office/powerpoint/2010/main" val="229790486"/>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Stellar Extent</a:t>
            </a:r>
            <a:endParaRPr lang="en-US" dirty="0"/>
          </a:p>
        </p:txBody>
      </p:sp>
      <p:pic>
        <p:nvPicPr>
          <p:cNvPr id="4" name="Content Placeholder 3" descr="figB1_StellarExtent.pdf"/>
          <p:cNvPicPr>
            <a:picLocks noGrp="1" noChangeAspect="1"/>
          </p:cNvPicPr>
          <p:nvPr>
            <p:ph idx="1"/>
          </p:nvPr>
        </p:nvPicPr>
        <p:blipFill>
          <a:blip r:embed="rId2">
            <a:extLst>
              <a:ext uri="{28A0092B-C50C-407E-A947-70E740481C1C}">
                <a14:useLocalDpi xmlns:a14="http://schemas.microsoft.com/office/drawing/2010/main" val="0"/>
              </a:ext>
            </a:extLst>
          </a:blip>
          <a:srcRect l="-27964" r="-27964"/>
          <a:stretch>
            <a:fillRect/>
          </a:stretch>
        </p:blipFill>
        <p:spPr/>
      </p:pic>
    </p:spTree>
    <p:extLst>
      <p:ext uri="{BB962C8B-B14F-4D97-AF65-F5344CB8AC3E}">
        <p14:creationId xmlns:p14="http://schemas.microsoft.com/office/powerpoint/2010/main" val="913100896"/>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152718"/>
            <a:ext cx="8423043" cy="1371600"/>
          </a:xfrm>
        </p:spPr>
        <p:txBody>
          <a:bodyPr/>
          <a:lstStyle/>
          <a:p>
            <a:r>
              <a:rPr lang="en-US" dirty="0" smtClean="0"/>
              <a:t>Cutoff in </a:t>
            </a:r>
            <a:r>
              <a:rPr lang="en-US" smtClean="0"/>
              <a:t>galaxy formation</a:t>
            </a:r>
            <a:endParaRPr lang="en-US" dirty="0"/>
          </a:p>
        </p:txBody>
      </p:sp>
      <p:sp>
        <p:nvSpPr>
          <p:cNvPr id="5" name="Content Placeholder 4"/>
          <p:cNvSpPr>
            <a:spLocks noGrp="1"/>
          </p:cNvSpPr>
          <p:nvPr>
            <p:ph idx="1"/>
          </p:nvPr>
        </p:nvSpPr>
        <p:spPr/>
        <p:txBody>
          <a:bodyPr/>
          <a:lstStyle/>
          <a:p>
            <a:endParaRPr lang="en-US"/>
          </a:p>
        </p:txBody>
      </p:sp>
      <p:pic>
        <p:nvPicPr>
          <p:cNvPr id="6" name="Picture 5" descr="Mvir_merger_fullcolor_all_09_22_2017.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02501" y="1524318"/>
            <a:ext cx="5531338" cy="5008103"/>
          </a:xfrm>
          <a:prstGeom prst="rect">
            <a:avLst/>
          </a:prstGeom>
        </p:spPr>
      </p:pic>
      <p:sp>
        <p:nvSpPr>
          <p:cNvPr id="8" name="TextBox 7"/>
          <p:cNvSpPr txBox="1"/>
          <p:nvPr/>
        </p:nvSpPr>
        <p:spPr>
          <a:xfrm>
            <a:off x="7074568" y="6464618"/>
            <a:ext cx="1805675" cy="338554"/>
          </a:xfrm>
          <a:prstGeom prst="rect">
            <a:avLst/>
          </a:prstGeom>
          <a:noFill/>
        </p:spPr>
        <p:txBody>
          <a:bodyPr wrap="square" rtlCol="0">
            <a:spAutoFit/>
          </a:bodyPr>
          <a:lstStyle/>
          <a:p>
            <a:r>
              <a:rPr lang="en-US" sz="1600" dirty="0" err="1" smtClean="0"/>
              <a:t>Fitts</a:t>
            </a:r>
            <a:r>
              <a:rPr lang="en-US" sz="1600" dirty="0" smtClean="0"/>
              <a:t> et al. (2018)</a:t>
            </a:r>
            <a:endParaRPr lang="en-US" sz="1600" dirty="0"/>
          </a:p>
        </p:txBody>
      </p:sp>
    </p:spTree>
    <p:extLst>
      <p:ext uri="{BB962C8B-B14F-4D97-AF65-F5344CB8AC3E}">
        <p14:creationId xmlns:p14="http://schemas.microsoft.com/office/powerpoint/2010/main" val="1459837833"/>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fig4_SFH_multiplot.pdf"/>
          <p:cNvPicPr>
            <a:picLocks noGrp="1" noChangeAspect="1"/>
          </p:cNvPicPr>
          <p:nvPr>
            <p:ph idx="1"/>
          </p:nvPr>
        </p:nvPicPr>
        <p:blipFill>
          <a:blip r:embed="rId3">
            <a:extLst>
              <a:ext uri="{28A0092B-C50C-407E-A947-70E740481C1C}">
                <a14:useLocalDpi xmlns:a14="http://schemas.microsoft.com/office/drawing/2010/main" val="0"/>
              </a:ext>
            </a:extLst>
          </a:blip>
          <a:srcRect l="-99123" r="-99123"/>
          <a:stretch>
            <a:fillRect/>
          </a:stretch>
        </p:blipFill>
        <p:spPr>
          <a:xfrm>
            <a:off x="-1755345" y="0"/>
            <a:ext cx="11948601" cy="6858000"/>
          </a:xfrm>
        </p:spPr>
      </p:pic>
      <p:sp>
        <p:nvSpPr>
          <p:cNvPr id="5" name="TextBox 4"/>
          <p:cNvSpPr txBox="1"/>
          <p:nvPr/>
        </p:nvSpPr>
        <p:spPr>
          <a:xfrm>
            <a:off x="7074568" y="6464618"/>
            <a:ext cx="1805675" cy="338554"/>
          </a:xfrm>
          <a:prstGeom prst="rect">
            <a:avLst/>
          </a:prstGeom>
          <a:noFill/>
        </p:spPr>
        <p:txBody>
          <a:bodyPr wrap="square" rtlCol="0">
            <a:spAutoFit/>
          </a:bodyPr>
          <a:lstStyle/>
          <a:p>
            <a:r>
              <a:rPr lang="en-US" sz="1600" dirty="0" err="1" smtClean="0"/>
              <a:t>Fitts</a:t>
            </a:r>
            <a:r>
              <a:rPr lang="en-US" sz="1600" dirty="0" smtClean="0"/>
              <a:t> et al. (2017)</a:t>
            </a:r>
            <a:endParaRPr lang="en-US" sz="1600" dirty="0"/>
          </a:p>
        </p:txBody>
      </p:sp>
      <p:sp>
        <p:nvSpPr>
          <p:cNvPr id="2" name="TextBox 1"/>
          <p:cNvSpPr txBox="1"/>
          <p:nvPr/>
        </p:nvSpPr>
        <p:spPr>
          <a:xfrm>
            <a:off x="6520721" y="4062334"/>
            <a:ext cx="2068643" cy="1200329"/>
          </a:xfrm>
          <a:prstGeom prst="rect">
            <a:avLst/>
          </a:prstGeom>
          <a:noFill/>
        </p:spPr>
        <p:txBody>
          <a:bodyPr wrap="square" rtlCol="0">
            <a:spAutoFit/>
          </a:bodyPr>
          <a:lstStyle/>
          <a:p>
            <a:pPr algn="ctr"/>
            <a:r>
              <a:rPr lang="en-US" dirty="0" smtClean="0"/>
              <a:t>Assumption:</a:t>
            </a:r>
          </a:p>
          <a:p>
            <a:pPr algn="ctr"/>
            <a:r>
              <a:rPr lang="en-US" dirty="0" smtClean="0"/>
              <a:t>Low-mass galaxies form monolithically </a:t>
            </a:r>
            <a:endParaRPr lang="en-US" dirty="0"/>
          </a:p>
        </p:txBody>
      </p:sp>
    </p:spTree>
    <p:extLst>
      <p:ext uri="{BB962C8B-B14F-4D97-AF65-F5344CB8AC3E}">
        <p14:creationId xmlns:p14="http://schemas.microsoft.com/office/powerpoint/2010/main" val="138026005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152718"/>
            <a:ext cx="6408821" cy="1371600"/>
          </a:xfrm>
        </p:spPr>
        <p:txBody>
          <a:bodyPr>
            <a:normAutofit fontScale="90000"/>
          </a:bodyPr>
          <a:lstStyle/>
          <a:p>
            <a:r>
              <a:rPr lang="en-US" dirty="0" smtClean="0"/>
              <a:t>NFW profile universal in ΛCDM simulations </a:t>
            </a:r>
            <a:endParaRPr lang="en-US" dirty="0"/>
          </a:p>
        </p:txBody>
      </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508327" y="1752600"/>
            <a:ext cx="5517746" cy="4373563"/>
          </a:xfrm>
        </p:spPr>
      </p:pic>
      <p:sp>
        <p:nvSpPr>
          <p:cNvPr id="7" name="TextBox 6"/>
          <p:cNvSpPr txBox="1"/>
          <p:nvPr/>
        </p:nvSpPr>
        <p:spPr>
          <a:xfrm>
            <a:off x="3874168" y="2277979"/>
            <a:ext cx="2526632" cy="1015663"/>
          </a:xfrm>
          <a:prstGeom prst="rect">
            <a:avLst/>
          </a:prstGeom>
          <a:noFill/>
        </p:spPr>
        <p:txBody>
          <a:bodyPr wrap="square" rtlCol="0">
            <a:spAutoFit/>
          </a:bodyPr>
          <a:lstStyle/>
          <a:p>
            <a:pPr algn="ctr"/>
            <a:r>
              <a:rPr lang="en-US" sz="2000" b="1" dirty="0"/>
              <a:t>ΛCDM</a:t>
            </a:r>
            <a:r>
              <a:rPr lang="en-US" sz="2000" b="1" dirty="0" smtClean="0"/>
              <a:t> Simulations = Cusp for all halo masses</a:t>
            </a:r>
            <a:endParaRPr lang="en-US" sz="2000" b="1" dirty="0"/>
          </a:p>
        </p:txBody>
      </p:sp>
      <p:sp>
        <p:nvSpPr>
          <p:cNvPr id="8" name="TextBox 7"/>
          <p:cNvSpPr txBox="1"/>
          <p:nvPr/>
        </p:nvSpPr>
        <p:spPr>
          <a:xfrm>
            <a:off x="2454440" y="3585438"/>
            <a:ext cx="1925055" cy="1015663"/>
          </a:xfrm>
          <a:prstGeom prst="rect">
            <a:avLst/>
          </a:prstGeom>
          <a:noFill/>
        </p:spPr>
        <p:txBody>
          <a:bodyPr wrap="square" rtlCol="0">
            <a:spAutoFit/>
          </a:bodyPr>
          <a:lstStyle/>
          <a:p>
            <a:pPr algn="ctr"/>
            <a:r>
              <a:rPr lang="en-US" sz="2000" b="1" dirty="0" smtClean="0">
                <a:solidFill>
                  <a:srgbClr val="52C0C0"/>
                </a:solidFill>
              </a:rPr>
              <a:t>Observed Dwarfs </a:t>
            </a:r>
          </a:p>
          <a:p>
            <a:pPr algn="ctr"/>
            <a:r>
              <a:rPr lang="en-US" sz="2000" b="1" dirty="0" smtClean="0">
                <a:solidFill>
                  <a:srgbClr val="52C0C0"/>
                </a:solidFill>
              </a:rPr>
              <a:t>= Core</a:t>
            </a:r>
            <a:endParaRPr lang="en-US" sz="2000" b="1" dirty="0">
              <a:solidFill>
                <a:srgbClr val="52C0C0"/>
              </a:solidFill>
            </a:endParaRPr>
          </a:p>
        </p:txBody>
      </p:sp>
      <p:sp>
        <p:nvSpPr>
          <p:cNvPr id="3" name="Rectangle 2"/>
          <p:cNvSpPr/>
          <p:nvPr/>
        </p:nvSpPr>
        <p:spPr>
          <a:xfrm>
            <a:off x="2989630" y="2200768"/>
            <a:ext cx="671979" cy="369332"/>
          </a:xfrm>
          <a:prstGeom prst="rect">
            <a:avLst/>
          </a:prstGeom>
        </p:spPr>
        <p:txBody>
          <a:bodyPr wrap="none">
            <a:spAutoFit/>
          </a:bodyPr>
          <a:lstStyle/>
          <a:p>
            <a:r>
              <a:rPr lang="en-US"/>
              <a:t>𝛂~-1</a:t>
            </a:r>
          </a:p>
        </p:txBody>
      </p:sp>
      <p:sp>
        <p:nvSpPr>
          <p:cNvPr id="9" name="Rectangle 8"/>
          <p:cNvSpPr/>
          <p:nvPr/>
        </p:nvSpPr>
        <p:spPr>
          <a:xfrm>
            <a:off x="2993639" y="3147965"/>
            <a:ext cx="595035" cy="369332"/>
          </a:xfrm>
          <a:prstGeom prst="rect">
            <a:avLst/>
          </a:prstGeom>
        </p:spPr>
        <p:txBody>
          <a:bodyPr wrap="none">
            <a:spAutoFit/>
          </a:bodyPr>
          <a:lstStyle/>
          <a:p>
            <a:r>
              <a:rPr lang="en-US" dirty="0">
                <a:solidFill>
                  <a:srgbClr val="52C0C0"/>
                </a:solidFill>
              </a:rPr>
              <a:t>𝛂</a:t>
            </a:r>
            <a:r>
              <a:rPr lang="en-US" dirty="0" smtClean="0">
                <a:solidFill>
                  <a:srgbClr val="52C0C0"/>
                </a:solidFill>
              </a:rPr>
              <a:t>~0</a:t>
            </a:r>
            <a:endParaRPr lang="en-US" dirty="0">
              <a:solidFill>
                <a:srgbClr val="52C0C0"/>
              </a:solidFill>
            </a:endParaRPr>
          </a:p>
        </p:txBody>
      </p:sp>
    </p:spTree>
    <p:extLst>
      <p:ext uri="{BB962C8B-B14F-4D97-AF65-F5344CB8AC3E}">
        <p14:creationId xmlns:p14="http://schemas.microsoft.com/office/powerpoint/2010/main" val="1266250249"/>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fig4_SFH_multiplot.pdf"/>
          <p:cNvPicPr>
            <a:picLocks noGrp="1" noChangeAspect="1"/>
          </p:cNvPicPr>
          <p:nvPr>
            <p:ph idx="1"/>
          </p:nvPr>
        </p:nvPicPr>
        <p:blipFill>
          <a:blip r:embed="rId3">
            <a:extLst>
              <a:ext uri="{28A0092B-C50C-407E-A947-70E740481C1C}">
                <a14:useLocalDpi xmlns:a14="http://schemas.microsoft.com/office/drawing/2010/main" val="0"/>
              </a:ext>
            </a:extLst>
          </a:blip>
          <a:srcRect l="-99123" r="-99123"/>
          <a:stretch>
            <a:fillRect/>
          </a:stretch>
        </p:blipFill>
        <p:spPr>
          <a:xfrm>
            <a:off x="-1755345" y="0"/>
            <a:ext cx="11948601" cy="6858000"/>
          </a:xfrm>
        </p:spPr>
      </p:pic>
      <p:sp>
        <p:nvSpPr>
          <p:cNvPr id="5" name="TextBox 4"/>
          <p:cNvSpPr txBox="1"/>
          <p:nvPr/>
        </p:nvSpPr>
        <p:spPr>
          <a:xfrm>
            <a:off x="7074568" y="6464618"/>
            <a:ext cx="1805675" cy="338554"/>
          </a:xfrm>
          <a:prstGeom prst="rect">
            <a:avLst/>
          </a:prstGeom>
          <a:noFill/>
        </p:spPr>
        <p:txBody>
          <a:bodyPr wrap="square" rtlCol="0">
            <a:spAutoFit/>
          </a:bodyPr>
          <a:lstStyle/>
          <a:p>
            <a:r>
              <a:rPr lang="en-US" sz="1600" dirty="0" err="1" smtClean="0"/>
              <a:t>Fitts</a:t>
            </a:r>
            <a:r>
              <a:rPr lang="en-US" sz="1600" dirty="0" smtClean="0"/>
              <a:t> et al. (2017)</a:t>
            </a:r>
            <a:endParaRPr lang="en-US" sz="1600" dirty="0"/>
          </a:p>
        </p:txBody>
      </p:sp>
      <p:sp>
        <p:nvSpPr>
          <p:cNvPr id="2" name="TextBox 1"/>
          <p:cNvSpPr txBox="1"/>
          <p:nvPr/>
        </p:nvSpPr>
        <p:spPr>
          <a:xfrm>
            <a:off x="6520721" y="4062334"/>
            <a:ext cx="2068643" cy="1200329"/>
          </a:xfrm>
          <a:prstGeom prst="rect">
            <a:avLst/>
          </a:prstGeom>
          <a:noFill/>
        </p:spPr>
        <p:txBody>
          <a:bodyPr wrap="square" rtlCol="0">
            <a:spAutoFit/>
          </a:bodyPr>
          <a:lstStyle/>
          <a:p>
            <a:pPr algn="ctr"/>
            <a:r>
              <a:rPr lang="en-US" dirty="0"/>
              <a:t>Assumption:</a:t>
            </a:r>
          </a:p>
          <a:p>
            <a:pPr algn="ctr"/>
            <a:r>
              <a:rPr lang="en-US" dirty="0"/>
              <a:t>Low-mass galaxies form monolithically </a:t>
            </a:r>
            <a:endParaRPr lang="en-US" dirty="0"/>
          </a:p>
        </p:txBody>
      </p:sp>
      <p:sp>
        <p:nvSpPr>
          <p:cNvPr id="6" name="TextBox 5"/>
          <p:cNvSpPr txBox="1"/>
          <p:nvPr/>
        </p:nvSpPr>
        <p:spPr>
          <a:xfrm>
            <a:off x="6520720" y="1016317"/>
            <a:ext cx="2068643" cy="646331"/>
          </a:xfrm>
          <a:prstGeom prst="rect">
            <a:avLst/>
          </a:prstGeom>
          <a:noFill/>
        </p:spPr>
        <p:txBody>
          <a:bodyPr wrap="square" rtlCol="0">
            <a:spAutoFit/>
          </a:bodyPr>
          <a:lstStyle/>
          <a:p>
            <a:pPr algn="ctr"/>
            <a:r>
              <a:rPr lang="en-US" dirty="0" smtClean="0"/>
              <a:t>Is this true for our simulations?</a:t>
            </a:r>
            <a:endParaRPr lang="en-US" dirty="0"/>
          </a:p>
        </p:txBody>
      </p:sp>
    </p:spTree>
    <p:extLst>
      <p:ext uri="{BB962C8B-B14F-4D97-AF65-F5344CB8AC3E}">
        <p14:creationId xmlns:p14="http://schemas.microsoft.com/office/powerpoint/2010/main" val="649509910"/>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718"/>
            <a:ext cx="8071338" cy="1371600"/>
          </a:xfrm>
        </p:spPr>
        <p:txBody>
          <a:bodyPr/>
          <a:lstStyle/>
          <a:p>
            <a:r>
              <a:rPr lang="en-US" dirty="0" smtClean="0"/>
              <a:t>Mass assembly histories</a:t>
            </a:r>
            <a:endParaRPr lang="en-US" dirty="0"/>
          </a:p>
        </p:txBody>
      </p:sp>
      <p:sp>
        <p:nvSpPr>
          <p:cNvPr id="5" name="Content Placeholder 4"/>
          <p:cNvSpPr>
            <a:spLocks noGrp="1"/>
          </p:cNvSpPr>
          <p:nvPr>
            <p:ph idx="1"/>
          </p:nvPr>
        </p:nvSpPr>
        <p:spPr/>
        <p:txBody>
          <a:bodyPr/>
          <a:lstStyle/>
          <a:p>
            <a:endParaRPr lang="en-US"/>
          </a:p>
        </p:txBody>
      </p:sp>
      <p:pic>
        <p:nvPicPr>
          <p:cNvPr id="6" name="Picture 5" descr="Mvir_merger_fullcolor_4panel_09_01_2017.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10323" y="1524318"/>
            <a:ext cx="6197600" cy="4940300"/>
          </a:xfrm>
          <a:prstGeom prst="rect">
            <a:avLst/>
          </a:prstGeom>
        </p:spPr>
      </p:pic>
      <p:sp>
        <p:nvSpPr>
          <p:cNvPr id="3" name="TextBox 2"/>
          <p:cNvSpPr txBox="1"/>
          <p:nvPr/>
        </p:nvSpPr>
        <p:spPr>
          <a:xfrm>
            <a:off x="7074568" y="6464618"/>
            <a:ext cx="1805675" cy="338554"/>
          </a:xfrm>
          <a:prstGeom prst="rect">
            <a:avLst/>
          </a:prstGeom>
          <a:noFill/>
        </p:spPr>
        <p:txBody>
          <a:bodyPr wrap="square" rtlCol="0">
            <a:spAutoFit/>
          </a:bodyPr>
          <a:lstStyle/>
          <a:p>
            <a:r>
              <a:rPr lang="en-US" sz="1600" dirty="0" err="1" smtClean="0"/>
              <a:t>Fitts</a:t>
            </a:r>
            <a:r>
              <a:rPr lang="en-US" sz="1600" dirty="0" smtClean="0"/>
              <a:t> et al. (2018)</a:t>
            </a:r>
            <a:endParaRPr lang="en-US" sz="1600" dirty="0"/>
          </a:p>
        </p:txBody>
      </p:sp>
    </p:spTree>
    <p:extLst>
      <p:ext uri="{BB962C8B-B14F-4D97-AF65-F5344CB8AC3E}">
        <p14:creationId xmlns:p14="http://schemas.microsoft.com/office/powerpoint/2010/main" val="2015342478"/>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718"/>
            <a:ext cx="8335108" cy="1371600"/>
          </a:xfrm>
        </p:spPr>
        <p:txBody>
          <a:bodyPr/>
          <a:lstStyle/>
          <a:p>
            <a:r>
              <a:rPr lang="en-US" dirty="0" smtClean="0"/>
              <a:t>Average galaxy</a:t>
            </a:r>
            <a:br>
              <a:rPr lang="en-US" dirty="0" smtClean="0"/>
            </a:br>
            <a:r>
              <a:rPr lang="en-US" dirty="0" smtClean="0"/>
              <a:t>merger history</a:t>
            </a:r>
            <a:endParaRPr lang="en-US" dirty="0"/>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381960" y="1752600"/>
            <a:ext cx="4381960" cy="3931920"/>
          </a:xfrm>
        </p:spPr>
      </p:pic>
      <p:pic>
        <p:nvPicPr>
          <p:cNvPr id="7" name="Picture 6" descr="mergers_bar_allhalos_z0cut_09_29_2017.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752600"/>
            <a:ext cx="4381959" cy="3931920"/>
          </a:xfrm>
          <a:prstGeom prst="rect">
            <a:avLst/>
          </a:prstGeom>
        </p:spPr>
      </p:pic>
      <p:sp>
        <p:nvSpPr>
          <p:cNvPr id="8" name="TextBox 7"/>
          <p:cNvSpPr txBox="1"/>
          <p:nvPr/>
        </p:nvSpPr>
        <p:spPr>
          <a:xfrm>
            <a:off x="7074568" y="6464618"/>
            <a:ext cx="1805675" cy="338554"/>
          </a:xfrm>
          <a:prstGeom prst="rect">
            <a:avLst/>
          </a:prstGeom>
          <a:noFill/>
        </p:spPr>
        <p:txBody>
          <a:bodyPr wrap="square" rtlCol="0">
            <a:spAutoFit/>
          </a:bodyPr>
          <a:lstStyle/>
          <a:p>
            <a:r>
              <a:rPr lang="en-US" sz="1600" dirty="0" err="1" smtClean="0"/>
              <a:t>Fitts</a:t>
            </a:r>
            <a:r>
              <a:rPr lang="en-US" sz="1600" dirty="0" smtClean="0"/>
              <a:t> et al. (2018)</a:t>
            </a:r>
            <a:endParaRPr lang="en-US" sz="1600" dirty="0"/>
          </a:p>
        </p:txBody>
      </p:sp>
    </p:spTree>
    <p:extLst>
      <p:ext uri="{BB962C8B-B14F-4D97-AF65-F5344CB8AC3E}">
        <p14:creationId xmlns:p14="http://schemas.microsoft.com/office/powerpoint/2010/main" val="1748947262"/>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 situ formation domination</a:t>
            </a:r>
            <a:endParaRPr lang="en-US" dirty="0"/>
          </a:p>
        </p:txBody>
      </p:sp>
      <p:sp>
        <p:nvSpPr>
          <p:cNvPr id="3" name="Content Placeholder 2"/>
          <p:cNvSpPr>
            <a:spLocks noGrp="1"/>
          </p:cNvSpPr>
          <p:nvPr>
            <p:ph idx="1"/>
          </p:nvPr>
        </p:nvSpPr>
        <p:spPr/>
        <p:txBody>
          <a:bodyPr/>
          <a:lstStyle/>
          <a:p>
            <a:endParaRPr lang="en-US" dirty="0"/>
          </a:p>
        </p:txBody>
      </p:sp>
      <p:pic>
        <p:nvPicPr>
          <p:cNvPr id="6" name="Picture 5" descr="insitu_bar_10_04_2017.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19300" y="1752600"/>
            <a:ext cx="4749800" cy="4546600"/>
          </a:xfrm>
          <a:prstGeom prst="rect">
            <a:avLst/>
          </a:prstGeom>
        </p:spPr>
      </p:pic>
      <p:sp>
        <p:nvSpPr>
          <p:cNvPr id="7" name="TextBox 6"/>
          <p:cNvSpPr txBox="1"/>
          <p:nvPr/>
        </p:nvSpPr>
        <p:spPr>
          <a:xfrm>
            <a:off x="7074568" y="6464618"/>
            <a:ext cx="1805675" cy="338554"/>
          </a:xfrm>
          <a:prstGeom prst="rect">
            <a:avLst/>
          </a:prstGeom>
          <a:noFill/>
        </p:spPr>
        <p:txBody>
          <a:bodyPr wrap="square" rtlCol="0">
            <a:spAutoFit/>
          </a:bodyPr>
          <a:lstStyle/>
          <a:p>
            <a:r>
              <a:rPr lang="en-US" sz="1600" dirty="0" err="1" smtClean="0"/>
              <a:t>Fitts</a:t>
            </a:r>
            <a:r>
              <a:rPr lang="en-US" sz="1600" dirty="0" smtClean="0"/>
              <a:t> et al. (2018)</a:t>
            </a:r>
            <a:endParaRPr lang="en-US" sz="1600" dirty="0"/>
          </a:p>
        </p:txBody>
      </p:sp>
      <p:sp>
        <p:nvSpPr>
          <p:cNvPr id="4" name="Rectangle 3"/>
          <p:cNvSpPr/>
          <p:nvPr/>
        </p:nvSpPr>
        <p:spPr>
          <a:xfrm>
            <a:off x="5855368" y="1941095"/>
            <a:ext cx="641684" cy="2406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4426284" y="6062781"/>
            <a:ext cx="641684" cy="2406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5766801" y="1843172"/>
            <a:ext cx="947153" cy="338554"/>
          </a:xfrm>
          <a:prstGeom prst="rect">
            <a:avLst/>
          </a:prstGeom>
          <a:noFill/>
        </p:spPr>
        <p:txBody>
          <a:bodyPr wrap="square" rtlCol="0">
            <a:spAutoFit/>
          </a:bodyPr>
          <a:lstStyle/>
          <a:p>
            <a:r>
              <a:rPr lang="en-US" sz="1600" dirty="0" smtClean="0">
                <a:latin typeface="Times New Roman" charset="0"/>
                <a:ea typeface="Times New Roman" charset="0"/>
                <a:cs typeface="Times New Roman" charset="0"/>
              </a:rPr>
              <a:t>merger</a:t>
            </a:r>
            <a:endParaRPr lang="en-US" sz="1600" dirty="0">
              <a:latin typeface="Times New Roman" charset="0"/>
              <a:ea typeface="Times New Roman" charset="0"/>
              <a:cs typeface="Times New Roman" charset="0"/>
            </a:endParaRPr>
          </a:p>
        </p:txBody>
      </p:sp>
      <p:sp>
        <p:nvSpPr>
          <p:cNvPr id="10" name="TextBox 9"/>
          <p:cNvSpPr txBox="1"/>
          <p:nvPr/>
        </p:nvSpPr>
        <p:spPr>
          <a:xfrm>
            <a:off x="4362116" y="5944604"/>
            <a:ext cx="947153" cy="338554"/>
          </a:xfrm>
          <a:prstGeom prst="rect">
            <a:avLst/>
          </a:prstGeom>
          <a:noFill/>
        </p:spPr>
        <p:txBody>
          <a:bodyPr wrap="square" rtlCol="0">
            <a:spAutoFit/>
          </a:bodyPr>
          <a:lstStyle/>
          <a:p>
            <a:r>
              <a:rPr lang="en-US" sz="1600" dirty="0" smtClean="0">
                <a:latin typeface="Times New Roman" charset="0"/>
                <a:ea typeface="Times New Roman" charset="0"/>
                <a:cs typeface="Times New Roman" charset="0"/>
              </a:rPr>
              <a:t>merger</a:t>
            </a:r>
            <a:endParaRPr lang="en-US" sz="1600" dirty="0">
              <a:latin typeface="Times New Roman" charset="0"/>
              <a:ea typeface="Times New Roman" charset="0"/>
              <a:cs typeface="Times New Roman" charset="0"/>
            </a:endParaRPr>
          </a:p>
        </p:txBody>
      </p:sp>
    </p:spTree>
    <p:extLst>
      <p:ext uri="{BB962C8B-B14F-4D97-AF65-F5344CB8AC3E}">
        <p14:creationId xmlns:p14="http://schemas.microsoft.com/office/powerpoint/2010/main" val="1947955945"/>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 situ formation domination</a:t>
            </a:r>
            <a:endParaRPr lang="en-US" dirty="0"/>
          </a:p>
        </p:txBody>
      </p:sp>
      <p:sp>
        <p:nvSpPr>
          <p:cNvPr id="3" name="Content Placeholder 2"/>
          <p:cNvSpPr>
            <a:spLocks noGrp="1"/>
          </p:cNvSpPr>
          <p:nvPr>
            <p:ph idx="1"/>
          </p:nvPr>
        </p:nvSpPr>
        <p:spPr/>
        <p:txBody>
          <a:bodyPr/>
          <a:lstStyle/>
          <a:p>
            <a:endParaRPr lang="en-US" dirty="0"/>
          </a:p>
        </p:txBody>
      </p:sp>
      <p:pic>
        <p:nvPicPr>
          <p:cNvPr id="6" name="Picture 5" descr="insitu_bar_10_04_2017.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19300" y="1752600"/>
            <a:ext cx="4749800" cy="4546600"/>
          </a:xfrm>
          <a:prstGeom prst="rect">
            <a:avLst/>
          </a:prstGeom>
        </p:spPr>
      </p:pic>
      <p:sp>
        <p:nvSpPr>
          <p:cNvPr id="7" name="Frame 6"/>
          <p:cNvSpPr/>
          <p:nvPr/>
        </p:nvSpPr>
        <p:spPr>
          <a:xfrm>
            <a:off x="1922929" y="3375212"/>
            <a:ext cx="4585447" cy="632012"/>
          </a:xfrm>
          <a:prstGeom prst="fram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TextBox 7"/>
          <p:cNvSpPr txBox="1"/>
          <p:nvPr/>
        </p:nvSpPr>
        <p:spPr>
          <a:xfrm>
            <a:off x="7074568" y="6464618"/>
            <a:ext cx="1805675" cy="338554"/>
          </a:xfrm>
          <a:prstGeom prst="rect">
            <a:avLst/>
          </a:prstGeom>
          <a:noFill/>
        </p:spPr>
        <p:txBody>
          <a:bodyPr wrap="square" rtlCol="0">
            <a:spAutoFit/>
          </a:bodyPr>
          <a:lstStyle/>
          <a:p>
            <a:r>
              <a:rPr lang="en-US" sz="1600" dirty="0" err="1" smtClean="0"/>
              <a:t>Fitts</a:t>
            </a:r>
            <a:r>
              <a:rPr lang="en-US" sz="1600" dirty="0" smtClean="0"/>
              <a:t> et al. (2018)</a:t>
            </a:r>
            <a:endParaRPr lang="en-US" sz="1600" dirty="0"/>
          </a:p>
        </p:txBody>
      </p:sp>
      <p:sp>
        <p:nvSpPr>
          <p:cNvPr id="9" name="Rectangle 8"/>
          <p:cNvSpPr/>
          <p:nvPr/>
        </p:nvSpPr>
        <p:spPr>
          <a:xfrm>
            <a:off x="5855368" y="1941095"/>
            <a:ext cx="641684" cy="2406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4426284" y="6062781"/>
            <a:ext cx="641684" cy="2406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5766801" y="1843172"/>
            <a:ext cx="947153" cy="338554"/>
          </a:xfrm>
          <a:prstGeom prst="rect">
            <a:avLst/>
          </a:prstGeom>
          <a:noFill/>
        </p:spPr>
        <p:txBody>
          <a:bodyPr wrap="square" rtlCol="0">
            <a:spAutoFit/>
          </a:bodyPr>
          <a:lstStyle/>
          <a:p>
            <a:r>
              <a:rPr lang="en-US" sz="1600" dirty="0" smtClean="0">
                <a:latin typeface="Times New Roman" charset="0"/>
                <a:ea typeface="Times New Roman" charset="0"/>
                <a:cs typeface="Times New Roman" charset="0"/>
              </a:rPr>
              <a:t>merger</a:t>
            </a:r>
            <a:endParaRPr lang="en-US" sz="1600" dirty="0">
              <a:latin typeface="Times New Roman" charset="0"/>
              <a:ea typeface="Times New Roman" charset="0"/>
              <a:cs typeface="Times New Roman" charset="0"/>
            </a:endParaRPr>
          </a:p>
        </p:txBody>
      </p:sp>
      <p:sp>
        <p:nvSpPr>
          <p:cNvPr id="12" name="TextBox 11"/>
          <p:cNvSpPr txBox="1"/>
          <p:nvPr/>
        </p:nvSpPr>
        <p:spPr>
          <a:xfrm>
            <a:off x="4362116" y="5944604"/>
            <a:ext cx="947153" cy="338554"/>
          </a:xfrm>
          <a:prstGeom prst="rect">
            <a:avLst/>
          </a:prstGeom>
          <a:noFill/>
        </p:spPr>
        <p:txBody>
          <a:bodyPr wrap="square" rtlCol="0">
            <a:spAutoFit/>
          </a:bodyPr>
          <a:lstStyle/>
          <a:p>
            <a:r>
              <a:rPr lang="en-US" sz="1600" dirty="0" smtClean="0">
                <a:latin typeface="Times New Roman" charset="0"/>
                <a:ea typeface="Times New Roman" charset="0"/>
                <a:cs typeface="Times New Roman" charset="0"/>
              </a:rPr>
              <a:t>merger</a:t>
            </a:r>
            <a:endParaRPr lang="en-US" sz="1600" dirty="0">
              <a:latin typeface="Times New Roman" charset="0"/>
              <a:ea typeface="Times New Roman" charset="0"/>
              <a:cs typeface="Times New Roman" charset="0"/>
            </a:endParaRPr>
          </a:p>
        </p:txBody>
      </p:sp>
    </p:spTree>
    <p:extLst>
      <p:ext uri="{BB962C8B-B14F-4D97-AF65-F5344CB8AC3E}">
        <p14:creationId xmlns:p14="http://schemas.microsoft.com/office/powerpoint/2010/main" val="907369100"/>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 situ </a:t>
            </a:r>
            <a:r>
              <a:rPr lang="en-US" dirty="0" err="1"/>
              <a:t>sfh</a:t>
            </a:r>
            <a:r>
              <a:rPr lang="en-US" dirty="0"/>
              <a:t> vs</a:t>
            </a:r>
            <a:br>
              <a:rPr lang="en-US" dirty="0"/>
            </a:br>
            <a:r>
              <a:rPr lang="en-US" dirty="0" smtClean="0"/>
              <a:t>accreted SFH</a:t>
            </a:r>
            <a:endParaRPr lang="en-US" dirty="0"/>
          </a:p>
        </p:txBody>
      </p:sp>
      <p:sp>
        <p:nvSpPr>
          <p:cNvPr id="3" name="Content Placeholder 2"/>
          <p:cNvSpPr>
            <a:spLocks noGrp="1"/>
          </p:cNvSpPr>
          <p:nvPr>
            <p:ph idx="1"/>
          </p:nvPr>
        </p:nvSpPr>
        <p:spPr/>
        <p:txBody>
          <a:bodyPr/>
          <a:lstStyle/>
          <a:p>
            <a:endParaRPr lang="en-US"/>
          </a:p>
        </p:txBody>
      </p:sp>
      <p:pic>
        <p:nvPicPr>
          <p:cNvPr id="4" name="Picture 3" descr="Halo796_arch_SFH_merger_v_insitu_z0_bin100Myr_12_19_2016.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0200" y="1524318"/>
            <a:ext cx="5727700" cy="5181600"/>
          </a:xfrm>
          <a:prstGeom prst="rect">
            <a:avLst/>
          </a:prstGeom>
        </p:spPr>
      </p:pic>
      <p:sp>
        <p:nvSpPr>
          <p:cNvPr id="6" name="TextBox 5"/>
          <p:cNvSpPr txBox="1"/>
          <p:nvPr/>
        </p:nvSpPr>
        <p:spPr>
          <a:xfrm>
            <a:off x="7074568" y="6464618"/>
            <a:ext cx="1805675" cy="338554"/>
          </a:xfrm>
          <a:prstGeom prst="rect">
            <a:avLst/>
          </a:prstGeom>
          <a:noFill/>
        </p:spPr>
        <p:txBody>
          <a:bodyPr wrap="square" rtlCol="0">
            <a:spAutoFit/>
          </a:bodyPr>
          <a:lstStyle/>
          <a:p>
            <a:r>
              <a:rPr lang="en-US" sz="1600" dirty="0" err="1" smtClean="0"/>
              <a:t>Fitts</a:t>
            </a:r>
            <a:r>
              <a:rPr lang="en-US" sz="1600" dirty="0" smtClean="0"/>
              <a:t> et al. (2018)</a:t>
            </a:r>
            <a:endParaRPr lang="en-US" sz="1600" dirty="0"/>
          </a:p>
        </p:txBody>
      </p:sp>
    </p:spTree>
    <p:extLst>
      <p:ext uri="{BB962C8B-B14F-4D97-AF65-F5344CB8AC3E}">
        <p14:creationId xmlns:p14="http://schemas.microsoft.com/office/powerpoint/2010/main" val="871086353"/>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Low-mass galaxy Assembly Recap</a:t>
            </a:r>
            <a:endParaRPr lang="en-US" dirty="0"/>
          </a:p>
        </p:txBody>
      </p:sp>
      <p:sp>
        <p:nvSpPr>
          <p:cNvPr id="3" name="Content Placeholder 2"/>
          <p:cNvSpPr>
            <a:spLocks noGrp="1"/>
          </p:cNvSpPr>
          <p:nvPr>
            <p:ph idx="1"/>
          </p:nvPr>
        </p:nvSpPr>
        <p:spPr/>
        <p:txBody>
          <a:bodyPr/>
          <a:lstStyle/>
          <a:p>
            <a:pPr marL="342900" indent="-342900">
              <a:buFont typeface="Arial" charset="0"/>
              <a:buChar char="•"/>
            </a:pPr>
            <a:r>
              <a:rPr lang="en-US" dirty="0"/>
              <a:t>E</a:t>
            </a:r>
            <a:r>
              <a:rPr lang="en-US" dirty="0" smtClean="0"/>
              <a:t>arly </a:t>
            </a:r>
            <a:r>
              <a:rPr lang="en-US" dirty="0"/>
              <a:t>dark matter mass </a:t>
            </a:r>
            <a:r>
              <a:rPr lang="en-US" dirty="0" smtClean="0"/>
              <a:t>→ present-day </a:t>
            </a:r>
            <a:r>
              <a:rPr lang="en-US" dirty="0"/>
              <a:t>stellar </a:t>
            </a:r>
            <a:r>
              <a:rPr lang="en-US" dirty="0" smtClean="0"/>
              <a:t>mass</a:t>
            </a:r>
          </a:p>
          <a:p>
            <a:pPr marL="342900" indent="-342900">
              <a:buFont typeface="Arial" charset="0"/>
              <a:buChar char="•"/>
            </a:pPr>
            <a:r>
              <a:rPr lang="en-US" dirty="0"/>
              <a:t>G</a:t>
            </a:r>
            <a:r>
              <a:rPr lang="en-US" dirty="0" smtClean="0"/>
              <a:t>alaxy mergers contribute little to dwarf galaxies</a:t>
            </a:r>
            <a:endParaRPr lang="en-US" dirty="0" smtClean="0"/>
          </a:p>
          <a:p>
            <a:pPr marL="800100" lvl="1" indent="-342900">
              <a:buFont typeface="Arial" charset="0"/>
              <a:buChar char="•"/>
            </a:pPr>
            <a:r>
              <a:rPr lang="en-US" dirty="0" smtClean="0"/>
              <a:t>Validates using stellar fossil record to trace SFH of dwarfs</a:t>
            </a:r>
          </a:p>
          <a:p>
            <a:pPr marL="342900" indent="-342900">
              <a:buFont typeface="Arial" charset="0"/>
              <a:buChar char="•"/>
            </a:pPr>
            <a:r>
              <a:rPr lang="en-US" dirty="0" smtClean="0"/>
              <a:t>Galaxy mergers </a:t>
            </a:r>
            <a:r>
              <a:rPr lang="en-US" dirty="0" smtClean="0"/>
              <a:t>occur during the early assembly phase</a:t>
            </a:r>
          </a:p>
          <a:p>
            <a:pPr marL="342900" indent="-342900">
              <a:buFont typeface="Arial" charset="0"/>
              <a:buChar char="•"/>
            </a:pPr>
            <a:r>
              <a:rPr lang="en-US" dirty="0" smtClean="0"/>
              <a:t>All stars contributed by galaxy mergers are uniformly ancient</a:t>
            </a:r>
          </a:p>
          <a:p>
            <a:pPr marL="342900" indent="-342900">
              <a:buFont typeface="Arial" charset="0"/>
              <a:buChar char="•"/>
            </a:pPr>
            <a:endParaRPr lang="en-US" dirty="0"/>
          </a:p>
        </p:txBody>
      </p:sp>
    </p:spTree>
    <p:extLst>
      <p:ext uri="{BB962C8B-B14F-4D97-AF65-F5344CB8AC3E}">
        <p14:creationId xmlns:p14="http://schemas.microsoft.com/office/powerpoint/2010/main" val="333541413"/>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30497"/>
            <a:ext cx="7543800" cy="1371600"/>
          </a:xfrm>
        </p:spPr>
        <p:txBody>
          <a:bodyPr/>
          <a:lstStyle/>
          <a:p>
            <a:r>
              <a:rPr lang="en-US" dirty="0" smtClean="0"/>
              <a:t>Mass assembly histories</a:t>
            </a:r>
            <a:endParaRPr lang="en-US" dirty="0"/>
          </a:p>
        </p:txBody>
      </p:sp>
      <p:pic>
        <p:nvPicPr>
          <p:cNvPr id="4" name="Content Placeholder 3" descr="fig2_mvir_v_t.pdf"/>
          <p:cNvPicPr>
            <a:picLocks noGrp="1" noChangeAspect="1"/>
          </p:cNvPicPr>
          <p:nvPr>
            <p:ph idx="1"/>
          </p:nvPr>
        </p:nvPicPr>
        <p:blipFill>
          <a:blip r:embed="rId3">
            <a:extLst>
              <a:ext uri="{28A0092B-C50C-407E-A947-70E740481C1C}">
                <a14:useLocalDpi xmlns:a14="http://schemas.microsoft.com/office/drawing/2010/main" val="0"/>
              </a:ext>
            </a:extLst>
          </a:blip>
          <a:srcRect l="-32840" r="-32840"/>
          <a:stretch>
            <a:fillRect/>
          </a:stretch>
        </p:blipFill>
        <p:spPr>
          <a:xfrm>
            <a:off x="-382608" y="1208035"/>
            <a:ext cx="9558869" cy="5486394"/>
          </a:xfrm>
        </p:spPr>
      </p:pic>
      <p:sp>
        <p:nvSpPr>
          <p:cNvPr id="6" name="TextBox 5"/>
          <p:cNvSpPr txBox="1"/>
          <p:nvPr/>
        </p:nvSpPr>
        <p:spPr>
          <a:xfrm>
            <a:off x="7074568" y="6464618"/>
            <a:ext cx="1805675" cy="338554"/>
          </a:xfrm>
          <a:prstGeom prst="rect">
            <a:avLst/>
          </a:prstGeom>
          <a:noFill/>
        </p:spPr>
        <p:txBody>
          <a:bodyPr wrap="square" rtlCol="0">
            <a:spAutoFit/>
          </a:bodyPr>
          <a:lstStyle/>
          <a:p>
            <a:r>
              <a:rPr lang="en-US" sz="1600" dirty="0" err="1" smtClean="0"/>
              <a:t>Fitts</a:t>
            </a:r>
            <a:r>
              <a:rPr lang="en-US" sz="1600" dirty="0" smtClean="0"/>
              <a:t> et al. (2017)</a:t>
            </a:r>
            <a:endParaRPr lang="en-US" sz="1600" dirty="0"/>
          </a:p>
        </p:txBody>
      </p:sp>
    </p:spTree>
    <p:extLst>
      <p:ext uri="{BB962C8B-B14F-4D97-AF65-F5344CB8AC3E}">
        <p14:creationId xmlns:p14="http://schemas.microsoft.com/office/powerpoint/2010/main" val="1546545384"/>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718"/>
            <a:ext cx="8335108" cy="1371600"/>
          </a:xfrm>
        </p:spPr>
        <p:txBody>
          <a:bodyPr/>
          <a:lstStyle/>
          <a:p>
            <a:r>
              <a:rPr lang="en-US" dirty="0" smtClean="0"/>
              <a:t>Average halo </a:t>
            </a:r>
            <a:br>
              <a:rPr lang="en-US" dirty="0" smtClean="0"/>
            </a:br>
            <a:r>
              <a:rPr lang="en-US" dirty="0" smtClean="0"/>
              <a:t>merger history</a:t>
            </a:r>
            <a:endParaRPr lang="en-US" dirty="0"/>
          </a:p>
        </p:txBody>
      </p:sp>
      <p:sp>
        <p:nvSpPr>
          <p:cNvPr id="3" name="Content Placeholder 2"/>
          <p:cNvSpPr>
            <a:spLocks noGrp="1"/>
          </p:cNvSpPr>
          <p:nvPr>
            <p:ph idx="1"/>
          </p:nvPr>
        </p:nvSpPr>
        <p:spPr/>
        <p:txBody>
          <a:bodyPr/>
          <a:lstStyle/>
          <a:p>
            <a:endParaRPr lang="en-US" dirty="0"/>
          </a:p>
        </p:txBody>
      </p:sp>
      <p:pic>
        <p:nvPicPr>
          <p:cNvPr id="4" name="Picture 3" descr="mergers_bar_allhalos_z0cut_09_29_2017.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752600"/>
            <a:ext cx="4381959" cy="3931920"/>
          </a:xfrm>
          <a:prstGeom prst="rect">
            <a:avLst/>
          </a:prstGeom>
        </p:spPr>
      </p:pic>
      <p:sp>
        <p:nvSpPr>
          <p:cNvPr id="6" name="TextBox 5"/>
          <p:cNvSpPr txBox="1"/>
          <p:nvPr/>
        </p:nvSpPr>
        <p:spPr>
          <a:xfrm>
            <a:off x="7074568" y="6464618"/>
            <a:ext cx="1805675" cy="338554"/>
          </a:xfrm>
          <a:prstGeom prst="rect">
            <a:avLst/>
          </a:prstGeom>
          <a:noFill/>
        </p:spPr>
        <p:txBody>
          <a:bodyPr wrap="square" rtlCol="0">
            <a:spAutoFit/>
          </a:bodyPr>
          <a:lstStyle/>
          <a:p>
            <a:r>
              <a:rPr lang="en-US" sz="1600" dirty="0" err="1" smtClean="0"/>
              <a:t>Fitts</a:t>
            </a:r>
            <a:r>
              <a:rPr lang="en-US" sz="1600" dirty="0" smtClean="0"/>
              <a:t> et al. (2018)</a:t>
            </a:r>
            <a:endParaRPr lang="en-US" sz="1600" dirty="0"/>
          </a:p>
        </p:txBody>
      </p:sp>
    </p:spTree>
    <p:extLst>
      <p:ext uri="{BB962C8B-B14F-4D97-AF65-F5344CB8AC3E}">
        <p14:creationId xmlns:p14="http://schemas.microsoft.com/office/powerpoint/2010/main" val="1822526218"/>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718"/>
            <a:ext cx="8335108" cy="1371600"/>
          </a:xfrm>
        </p:spPr>
        <p:txBody>
          <a:bodyPr/>
          <a:lstStyle/>
          <a:p>
            <a:r>
              <a:rPr lang="en-US" dirty="0" smtClean="0"/>
              <a:t>Average galaxy</a:t>
            </a:r>
            <a:br>
              <a:rPr lang="en-US" dirty="0" smtClean="0"/>
            </a:br>
            <a:r>
              <a:rPr lang="en-US" dirty="0" smtClean="0"/>
              <a:t>merger history</a:t>
            </a:r>
            <a:endParaRPr lang="en-US" dirty="0"/>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381960" y="1752600"/>
            <a:ext cx="4381960" cy="3931920"/>
          </a:xfrm>
        </p:spPr>
      </p:pic>
      <p:pic>
        <p:nvPicPr>
          <p:cNvPr id="7" name="Picture 6" descr="mergers_bar_allhalos_z0cut_09_29_2017.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752600"/>
            <a:ext cx="4381959" cy="3931920"/>
          </a:xfrm>
          <a:prstGeom prst="rect">
            <a:avLst/>
          </a:prstGeom>
        </p:spPr>
      </p:pic>
      <p:sp>
        <p:nvSpPr>
          <p:cNvPr id="8" name="TextBox 7"/>
          <p:cNvSpPr txBox="1"/>
          <p:nvPr/>
        </p:nvSpPr>
        <p:spPr>
          <a:xfrm>
            <a:off x="7074568" y="6464618"/>
            <a:ext cx="1805675" cy="338554"/>
          </a:xfrm>
          <a:prstGeom prst="rect">
            <a:avLst/>
          </a:prstGeom>
          <a:noFill/>
        </p:spPr>
        <p:txBody>
          <a:bodyPr wrap="square" rtlCol="0">
            <a:spAutoFit/>
          </a:bodyPr>
          <a:lstStyle/>
          <a:p>
            <a:r>
              <a:rPr lang="en-US" sz="1600" dirty="0" err="1" smtClean="0"/>
              <a:t>Fitts</a:t>
            </a:r>
            <a:r>
              <a:rPr lang="en-US" sz="1600" dirty="0" smtClean="0"/>
              <a:t> et al. (2018)</a:t>
            </a:r>
            <a:endParaRPr lang="en-US" sz="1600" dirty="0"/>
          </a:p>
        </p:txBody>
      </p:sp>
    </p:spTree>
    <p:extLst>
      <p:ext uri="{BB962C8B-B14F-4D97-AF65-F5344CB8AC3E}">
        <p14:creationId xmlns:p14="http://schemas.microsoft.com/office/powerpoint/2010/main" val="209815579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Small scale issues</a:t>
            </a:r>
            <a:endParaRPr lang="en-US" dirty="0"/>
          </a:p>
        </p:txBody>
      </p:sp>
      <p:sp>
        <p:nvSpPr>
          <p:cNvPr id="3" name="Content Placeholder 2"/>
          <p:cNvSpPr>
            <a:spLocks noGrp="1"/>
          </p:cNvSpPr>
          <p:nvPr>
            <p:ph idx="1"/>
          </p:nvPr>
        </p:nvSpPr>
        <p:spPr/>
        <p:txBody>
          <a:bodyPr>
            <a:normAutofit/>
          </a:bodyPr>
          <a:lstStyle/>
          <a:p>
            <a:pPr marL="342900" indent="-342900">
              <a:buFont typeface="Arial"/>
              <a:buChar char="•"/>
            </a:pPr>
            <a:r>
              <a:rPr lang="en-US" sz="2800" dirty="0" smtClean="0">
                <a:solidFill>
                  <a:schemeClr val="tx1">
                    <a:alpha val="25000"/>
                  </a:schemeClr>
                </a:solidFill>
              </a:rPr>
              <a:t>Missing Satellites </a:t>
            </a:r>
          </a:p>
          <a:p>
            <a:pPr marL="342900" indent="-342900">
              <a:buFont typeface="Arial"/>
              <a:buChar char="•"/>
            </a:pPr>
            <a:r>
              <a:rPr lang="en-US" sz="2800" dirty="0" smtClean="0">
                <a:solidFill>
                  <a:schemeClr val="tx1">
                    <a:alpha val="25000"/>
                  </a:schemeClr>
                </a:solidFill>
              </a:rPr>
              <a:t>Core/cusp </a:t>
            </a:r>
          </a:p>
          <a:p>
            <a:pPr marL="342900" indent="-342900">
              <a:buFont typeface="Arial"/>
              <a:buChar char="•"/>
            </a:pPr>
            <a:r>
              <a:rPr lang="en-US" sz="2800" dirty="0" smtClean="0"/>
              <a:t>Too-Big-to-Fail (TBTF)</a:t>
            </a:r>
            <a:endParaRPr lang="en-US" sz="2800" dirty="0"/>
          </a:p>
        </p:txBody>
      </p:sp>
    </p:spTree>
    <p:extLst>
      <p:ext uri="{BB962C8B-B14F-4D97-AF65-F5344CB8AC3E}">
        <p14:creationId xmlns:p14="http://schemas.microsoft.com/office/powerpoint/2010/main" val="1941796696"/>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152718"/>
            <a:ext cx="7319109" cy="1371600"/>
          </a:xfrm>
        </p:spPr>
        <p:txBody>
          <a:bodyPr/>
          <a:lstStyle/>
          <a:p>
            <a:r>
              <a:rPr lang="en-US" dirty="0" smtClean="0"/>
              <a:t>Even less if we focus on visible component</a:t>
            </a:r>
            <a:endParaRPr lang="en-US" dirty="0"/>
          </a:p>
        </p:txBody>
      </p:sp>
      <p:sp>
        <p:nvSpPr>
          <p:cNvPr id="3" name="Content Placeholder 2"/>
          <p:cNvSpPr>
            <a:spLocks noGrp="1"/>
          </p:cNvSpPr>
          <p:nvPr>
            <p:ph idx="1"/>
          </p:nvPr>
        </p:nvSpPr>
        <p:spPr/>
        <p:txBody>
          <a:bodyPr/>
          <a:lstStyle/>
          <a:p>
            <a:endParaRPr lang="en-US" dirty="0"/>
          </a:p>
        </p:txBody>
      </p:sp>
      <p:pic>
        <p:nvPicPr>
          <p:cNvPr id="4" name="Picture 3" descr="mergers_bar_allhalos_z0cut_09_29_2017.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752600"/>
            <a:ext cx="4381959" cy="3931920"/>
          </a:xfrm>
          <a:prstGeom prst="rect">
            <a:avLst/>
          </a:prstGeom>
        </p:spPr>
      </p:pic>
      <p:pic>
        <p:nvPicPr>
          <p:cNvPr id="7" name="Picture 6" descr="mergers_mstar_bar_allhalos_z0cut_10_05_2017.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81960" y="1752600"/>
            <a:ext cx="4381959" cy="3931920"/>
          </a:xfrm>
          <a:prstGeom prst="rect">
            <a:avLst/>
          </a:prstGeom>
        </p:spPr>
      </p:pic>
      <p:sp>
        <p:nvSpPr>
          <p:cNvPr id="8" name="TextBox 7"/>
          <p:cNvSpPr txBox="1"/>
          <p:nvPr/>
        </p:nvSpPr>
        <p:spPr>
          <a:xfrm>
            <a:off x="7074568" y="6464618"/>
            <a:ext cx="1805675" cy="338554"/>
          </a:xfrm>
          <a:prstGeom prst="rect">
            <a:avLst/>
          </a:prstGeom>
          <a:noFill/>
        </p:spPr>
        <p:txBody>
          <a:bodyPr wrap="square" rtlCol="0">
            <a:spAutoFit/>
          </a:bodyPr>
          <a:lstStyle/>
          <a:p>
            <a:r>
              <a:rPr lang="en-US" sz="1600" dirty="0" err="1" smtClean="0"/>
              <a:t>Fitts</a:t>
            </a:r>
            <a:r>
              <a:rPr lang="en-US" sz="1600" dirty="0" smtClean="0"/>
              <a:t> et al. (2018)</a:t>
            </a:r>
            <a:endParaRPr lang="en-US" sz="1600" dirty="0"/>
          </a:p>
        </p:txBody>
      </p:sp>
    </p:spTree>
    <p:extLst>
      <p:ext uri="{BB962C8B-B14F-4D97-AF65-F5344CB8AC3E}">
        <p14:creationId xmlns:p14="http://schemas.microsoft.com/office/powerpoint/2010/main" val="2023013246"/>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718"/>
            <a:ext cx="7463118" cy="1371600"/>
          </a:xfrm>
        </p:spPr>
        <p:txBody>
          <a:bodyPr>
            <a:normAutofit/>
          </a:bodyPr>
          <a:lstStyle/>
          <a:p>
            <a:r>
              <a:rPr lang="en-US" dirty="0"/>
              <a:t>M</a:t>
            </a:r>
            <a:r>
              <a:rPr lang="en-US" dirty="0">
                <a:latin typeface="Zapf Dingbats"/>
                <a:ea typeface="Zapf Dingbats"/>
                <a:cs typeface="Zapf Dingbats"/>
                <a:sym typeface="Zapf Dingbats"/>
              </a:rPr>
              <a:t>★</a:t>
            </a:r>
            <a:r>
              <a:rPr lang="en-US" dirty="0">
                <a:ea typeface="Zapf Dingbats"/>
                <a:cs typeface="Zapf Dingbats"/>
                <a:sym typeface="Zapf Dingbats"/>
              </a:rPr>
              <a:t>-</a:t>
            </a:r>
            <a:r>
              <a:rPr lang="en-US" dirty="0" err="1">
                <a:ea typeface="Zapf Dingbats"/>
                <a:cs typeface="Zapf Dingbats"/>
                <a:sym typeface="Zapf Dingbats"/>
              </a:rPr>
              <a:t>M</a:t>
            </a:r>
            <a:r>
              <a:rPr lang="en-US" baseline="-25000" dirty="0" err="1">
                <a:ea typeface="Zapf Dingbats"/>
                <a:cs typeface="Zapf Dingbats"/>
                <a:sym typeface="Zapf Dingbats"/>
              </a:rPr>
              <a:t>halo</a:t>
            </a:r>
            <a:r>
              <a:rPr lang="en-US" dirty="0">
                <a:ea typeface="Zapf Dingbats"/>
                <a:cs typeface="Zapf Dingbats"/>
                <a:sym typeface="Zapf Dingbats"/>
              </a:rPr>
              <a:t> </a:t>
            </a:r>
            <a:r>
              <a:rPr lang="en-US" dirty="0" smtClean="0">
                <a:ea typeface="Zapf Dingbats"/>
                <a:cs typeface="Zapf Dingbats"/>
                <a:sym typeface="Zapf Dingbats"/>
              </a:rPr>
              <a:t>relation at z=0</a:t>
            </a:r>
            <a:endParaRPr lang="en-US" dirty="0"/>
          </a:p>
        </p:txBody>
      </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512897" y="1752600"/>
            <a:ext cx="5508606" cy="4373563"/>
          </a:xfrm>
        </p:spPr>
      </p:pic>
      <p:cxnSp>
        <p:nvCxnSpPr>
          <p:cNvPr id="4" name="Straight Connector 3"/>
          <p:cNvCxnSpPr/>
          <p:nvPr/>
        </p:nvCxnSpPr>
        <p:spPr>
          <a:xfrm flipV="1">
            <a:off x="3334871" y="3442447"/>
            <a:ext cx="188258" cy="960858"/>
          </a:xfrm>
          <a:prstGeom prst="line">
            <a:avLst/>
          </a:prstGeom>
          <a:ln>
            <a:solidFill>
              <a:schemeClr val="bg1">
                <a:lumMod val="50000"/>
              </a:schemeClr>
            </a:solidFill>
          </a:ln>
        </p:spPr>
        <p:style>
          <a:lnRef idx="1">
            <a:schemeClr val="dk1"/>
          </a:lnRef>
          <a:fillRef idx="0">
            <a:schemeClr val="dk1"/>
          </a:fillRef>
          <a:effectRef idx="0">
            <a:schemeClr val="dk1"/>
          </a:effectRef>
          <a:fontRef idx="minor">
            <a:schemeClr val="tx1"/>
          </a:fontRef>
        </p:style>
      </p:cxnSp>
      <p:sp>
        <p:nvSpPr>
          <p:cNvPr id="5" name="TextBox 4"/>
          <p:cNvSpPr txBox="1"/>
          <p:nvPr/>
        </p:nvSpPr>
        <p:spPr>
          <a:xfrm>
            <a:off x="2501152" y="2857672"/>
            <a:ext cx="2232212" cy="584775"/>
          </a:xfrm>
          <a:prstGeom prst="rect">
            <a:avLst/>
          </a:prstGeom>
          <a:noFill/>
        </p:spPr>
        <p:txBody>
          <a:bodyPr wrap="square" rtlCol="0">
            <a:spAutoFit/>
          </a:bodyPr>
          <a:lstStyle/>
          <a:p>
            <a:pPr algn="ctr"/>
            <a:r>
              <a:rPr lang="en-US" sz="1600" dirty="0" smtClean="0"/>
              <a:t>Garrison-Kimmel et al. 2017a</a:t>
            </a:r>
            <a:endParaRPr lang="en-US" sz="1600" dirty="0"/>
          </a:p>
        </p:txBody>
      </p:sp>
    </p:spTree>
    <p:extLst>
      <p:ext uri="{BB962C8B-B14F-4D97-AF65-F5344CB8AC3E}">
        <p14:creationId xmlns:p14="http://schemas.microsoft.com/office/powerpoint/2010/main" val="2095054102"/>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 situ </a:t>
            </a:r>
            <a:r>
              <a:rPr lang="en-US" dirty="0" err="1" smtClean="0"/>
              <a:t>sfh</a:t>
            </a:r>
            <a:r>
              <a:rPr lang="en-US" dirty="0" smtClean="0"/>
              <a:t> vs</a:t>
            </a:r>
            <a:br>
              <a:rPr lang="en-US" dirty="0" smtClean="0"/>
            </a:br>
            <a:r>
              <a:rPr lang="en-US" dirty="0" smtClean="0"/>
              <a:t>accreted SFH</a:t>
            </a:r>
            <a:endParaRPr lang="en-US" dirty="0"/>
          </a:p>
        </p:txBody>
      </p:sp>
      <p:sp>
        <p:nvSpPr>
          <p:cNvPr id="3" name="Content Placeholder 2"/>
          <p:cNvSpPr>
            <a:spLocks noGrp="1"/>
          </p:cNvSpPr>
          <p:nvPr>
            <p:ph idx="1"/>
          </p:nvPr>
        </p:nvSpPr>
        <p:spPr/>
        <p:txBody>
          <a:bodyPr/>
          <a:lstStyle/>
          <a:p>
            <a:endParaRPr lang="en-US"/>
          </a:p>
        </p:txBody>
      </p:sp>
      <p:pic>
        <p:nvPicPr>
          <p:cNvPr id="4" name="Picture 3" descr="Halo948_arch_SFH_merger_v_insitu_z0_bin100Myr_12_19_2016.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9219" y="1524318"/>
            <a:ext cx="5727700" cy="5181600"/>
          </a:xfrm>
          <a:prstGeom prst="rect">
            <a:avLst/>
          </a:prstGeom>
        </p:spPr>
      </p:pic>
      <p:sp>
        <p:nvSpPr>
          <p:cNvPr id="5" name="TextBox 4"/>
          <p:cNvSpPr txBox="1"/>
          <p:nvPr/>
        </p:nvSpPr>
        <p:spPr>
          <a:xfrm>
            <a:off x="7190197" y="6464618"/>
            <a:ext cx="1690046" cy="307777"/>
          </a:xfrm>
          <a:prstGeom prst="rect">
            <a:avLst/>
          </a:prstGeom>
          <a:noFill/>
        </p:spPr>
        <p:txBody>
          <a:bodyPr wrap="square" rtlCol="0">
            <a:spAutoFit/>
          </a:bodyPr>
          <a:lstStyle/>
          <a:p>
            <a:r>
              <a:rPr lang="en-US" sz="1400" dirty="0" err="1" smtClean="0"/>
              <a:t>Fitts</a:t>
            </a:r>
            <a:r>
              <a:rPr lang="en-US" sz="1400" dirty="0" smtClean="0"/>
              <a:t> et al. (2018)</a:t>
            </a:r>
            <a:endParaRPr lang="en-US" sz="1400" dirty="0"/>
          </a:p>
        </p:txBody>
      </p:sp>
    </p:spTree>
    <p:extLst>
      <p:ext uri="{BB962C8B-B14F-4D97-AF65-F5344CB8AC3E}">
        <p14:creationId xmlns:p14="http://schemas.microsoft.com/office/powerpoint/2010/main" val="73485041"/>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M</a:t>
            </a:r>
            <a:r>
              <a:rPr lang="en-US" dirty="0" smtClean="0">
                <a:latin typeface="Zapf Dingbats"/>
                <a:ea typeface="Zapf Dingbats"/>
                <a:cs typeface="Zapf Dingbats"/>
                <a:sym typeface="Zapf Dingbats"/>
              </a:rPr>
              <a:t>★</a:t>
            </a:r>
            <a:r>
              <a:rPr lang="en-US" dirty="0" smtClean="0">
                <a:ea typeface="Zapf Dingbats"/>
                <a:cs typeface="Zapf Dingbats"/>
                <a:sym typeface="Zapf Dingbats"/>
              </a:rPr>
              <a:t>-</a:t>
            </a:r>
            <a:r>
              <a:rPr lang="en-US" dirty="0" err="1" smtClean="0">
                <a:ea typeface="Zapf Dingbats"/>
                <a:cs typeface="Zapf Dingbats"/>
                <a:sym typeface="Zapf Dingbats"/>
              </a:rPr>
              <a:t>M</a:t>
            </a:r>
            <a:r>
              <a:rPr lang="en-US" baseline="-25000" dirty="0" err="1" smtClean="0">
                <a:ea typeface="Zapf Dingbats"/>
                <a:cs typeface="Zapf Dingbats"/>
                <a:sym typeface="Zapf Dingbats"/>
              </a:rPr>
              <a:t>halo</a:t>
            </a:r>
            <a:r>
              <a:rPr lang="en-US" dirty="0" smtClean="0">
                <a:ea typeface="Zapf Dingbats"/>
                <a:cs typeface="Zapf Dingbats"/>
                <a:sym typeface="Zapf Dingbats"/>
              </a:rPr>
              <a:t> relation throughout time</a:t>
            </a:r>
            <a:endParaRPr lang="en-US" dirty="0"/>
          </a:p>
        </p:txBody>
      </p:sp>
      <p:sp>
        <p:nvSpPr>
          <p:cNvPr id="6" name="TextBox 5"/>
          <p:cNvSpPr txBox="1"/>
          <p:nvPr/>
        </p:nvSpPr>
        <p:spPr>
          <a:xfrm>
            <a:off x="7190197" y="6464618"/>
            <a:ext cx="1690046" cy="307777"/>
          </a:xfrm>
          <a:prstGeom prst="rect">
            <a:avLst/>
          </a:prstGeom>
          <a:noFill/>
        </p:spPr>
        <p:txBody>
          <a:bodyPr wrap="square" rtlCol="0">
            <a:spAutoFit/>
          </a:bodyPr>
          <a:lstStyle/>
          <a:p>
            <a:r>
              <a:rPr lang="en-US" sz="1400" dirty="0" err="1" smtClean="0"/>
              <a:t>Fitts</a:t>
            </a:r>
            <a:r>
              <a:rPr lang="en-US" sz="1400" dirty="0" smtClean="0"/>
              <a:t> et al. (2018)</a:t>
            </a:r>
            <a:endParaRPr lang="en-US" sz="1400" dirty="0"/>
          </a:p>
        </p:txBody>
      </p:sp>
      <p:pic>
        <p:nvPicPr>
          <p:cNvPr id="3" name="Picture 2" descr="mstar_mhalo_all_08_31_2017.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2633" y="1524318"/>
            <a:ext cx="6756400" cy="5346700"/>
          </a:xfrm>
          <a:prstGeom prst="rect">
            <a:avLst/>
          </a:prstGeom>
        </p:spPr>
      </p:pic>
    </p:spTree>
    <p:extLst>
      <p:ext uri="{BB962C8B-B14F-4D97-AF65-F5344CB8AC3E}">
        <p14:creationId xmlns:p14="http://schemas.microsoft.com/office/powerpoint/2010/main" val="1338480562"/>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M</a:t>
            </a:r>
            <a:r>
              <a:rPr lang="en-US" dirty="0" smtClean="0">
                <a:latin typeface="Zapf Dingbats"/>
                <a:ea typeface="Zapf Dingbats"/>
                <a:cs typeface="Zapf Dingbats"/>
                <a:sym typeface="Zapf Dingbats"/>
              </a:rPr>
              <a:t>★</a:t>
            </a:r>
            <a:r>
              <a:rPr lang="en-US" dirty="0" smtClean="0">
                <a:ea typeface="Zapf Dingbats"/>
                <a:cs typeface="Zapf Dingbats"/>
                <a:sym typeface="Zapf Dingbats"/>
              </a:rPr>
              <a:t>-</a:t>
            </a:r>
            <a:r>
              <a:rPr lang="en-US" dirty="0" err="1" smtClean="0">
                <a:ea typeface="Zapf Dingbats"/>
                <a:cs typeface="Zapf Dingbats"/>
                <a:sym typeface="Zapf Dingbats"/>
              </a:rPr>
              <a:t>M</a:t>
            </a:r>
            <a:r>
              <a:rPr lang="en-US" baseline="-25000" dirty="0" err="1" smtClean="0">
                <a:ea typeface="Zapf Dingbats"/>
                <a:cs typeface="Zapf Dingbats"/>
                <a:sym typeface="Zapf Dingbats"/>
              </a:rPr>
              <a:t>halo</a:t>
            </a:r>
            <a:r>
              <a:rPr lang="en-US" dirty="0" smtClean="0">
                <a:ea typeface="Zapf Dingbats"/>
                <a:cs typeface="Zapf Dingbats"/>
                <a:sym typeface="Zapf Dingbats"/>
              </a:rPr>
              <a:t> relation throughout time</a:t>
            </a:r>
            <a:endParaRPr lang="en-US" dirty="0"/>
          </a:p>
        </p:txBody>
      </p:sp>
      <p:sp>
        <p:nvSpPr>
          <p:cNvPr id="6" name="TextBox 5"/>
          <p:cNvSpPr txBox="1"/>
          <p:nvPr/>
        </p:nvSpPr>
        <p:spPr>
          <a:xfrm>
            <a:off x="7190197" y="6464618"/>
            <a:ext cx="1690046" cy="307777"/>
          </a:xfrm>
          <a:prstGeom prst="rect">
            <a:avLst/>
          </a:prstGeom>
          <a:noFill/>
        </p:spPr>
        <p:txBody>
          <a:bodyPr wrap="square" rtlCol="0">
            <a:spAutoFit/>
          </a:bodyPr>
          <a:lstStyle/>
          <a:p>
            <a:r>
              <a:rPr lang="en-US" sz="1400" dirty="0" err="1" smtClean="0"/>
              <a:t>Fitts</a:t>
            </a:r>
            <a:r>
              <a:rPr lang="en-US" sz="1400" dirty="0" smtClean="0"/>
              <a:t> et al. (2018)</a:t>
            </a:r>
            <a:endParaRPr lang="en-US" sz="1400" dirty="0"/>
          </a:p>
        </p:txBody>
      </p:sp>
      <p:pic>
        <p:nvPicPr>
          <p:cNvPr id="3" name="Picture 2" descr="mstar_mhalo_all_08_31_2017.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2633" y="1524318"/>
            <a:ext cx="6756400" cy="5346700"/>
          </a:xfrm>
          <a:prstGeom prst="rect">
            <a:avLst/>
          </a:prstGeom>
        </p:spPr>
      </p:pic>
      <p:cxnSp>
        <p:nvCxnSpPr>
          <p:cNvPr id="5" name="Straight Connector 4"/>
          <p:cNvCxnSpPr/>
          <p:nvPr/>
        </p:nvCxnSpPr>
        <p:spPr>
          <a:xfrm flipH="1" flipV="1">
            <a:off x="3388659" y="2326341"/>
            <a:ext cx="591671" cy="927847"/>
          </a:xfrm>
          <a:prstGeom prst="line">
            <a:avLst/>
          </a:prstGeom>
          <a:ln/>
        </p:spPr>
        <p:style>
          <a:lnRef idx="1">
            <a:schemeClr val="dk1"/>
          </a:lnRef>
          <a:fillRef idx="0">
            <a:schemeClr val="dk1"/>
          </a:fillRef>
          <a:effectRef idx="0">
            <a:schemeClr val="dk1"/>
          </a:effectRef>
          <a:fontRef idx="minor">
            <a:schemeClr val="tx1"/>
          </a:fontRef>
        </p:style>
      </p:cxnSp>
      <p:sp>
        <p:nvSpPr>
          <p:cNvPr id="7" name="TextBox 6"/>
          <p:cNvSpPr txBox="1"/>
          <p:nvPr/>
        </p:nvSpPr>
        <p:spPr>
          <a:xfrm>
            <a:off x="2070847" y="1919813"/>
            <a:ext cx="1707776" cy="830997"/>
          </a:xfrm>
          <a:prstGeom prst="rect">
            <a:avLst/>
          </a:prstGeom>
          <a:noFill/>
        </p:spPr>
        <p:txBody>
          <a:bodyPr wrap="square" rtlCol="0">
            <a:spAutoFit/>
          </a:bodyPr>
          <a:lstStyle/>
          <a:p>
            <a:r>
              <a:rPr lang="en-US" sz="1600" dirty="0" err="1" smtClean="0"/>
              <a:t>Behroozi</a:t>
            </a:r>
            <a:r>
              <a:rPr lang="en-US" sz="1600" dirty="0" smtClean="0"/>
              <a:t> et al. (2018)</a:t>
            </a:r>
          </a:p>
          <a:p>
            <a:r>
              <a:rPr lang="en-US" sz="1600" dirty="0" smtClean="0"/>
              <a:t>extrapolated</a:t>
            </a:r>
            <a:endParaRPr lang="en-US" sz="1600" dirty="0"/>
          </a:p>
        </p:txBody>
      </p:sp>
    </p:spTree>
    <p:extLst>
      <p:ext uri="{BB962C8B-B14F-4D97-AF65-F5344CB8AC3E}">
        <p14:creationId xmlns:p14="http://schemas.microsoft.com/office/powerpoint/2010/main" val="1284414454"/>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M</a:t>
            </a:r>
            <a:r>
              <a:rPr lang="en-US" dirty="0">
                <a:latin typeface="Zapf Dingbats"/>
                <a:ea typeface="Zapf Dingbats"/>
                <a:cs typeface="Zapf Dingbats"/>
                <a:sym typeface="Zapf Dingbats"/>
              </a:rPr>
              <a:t>★</a:t>
            </a:r>
            <a:r>
              <a:rPr lang="en-US" dirty="0">
                <a:ea typeface="Zapf Dingbats"/>
                <a:cs typeface="Zapf Dingbats"/>
                <a:sym typeface="Zapf Dingbats"/>
              </a:rPr>
              <a:t>-</a:t>
            </a:r>
            <a:r>
              <a:rPr lang="en-US" dirty="0" err="1">
                <a:ea typeface="Zapf Dingbats"/>
                <a:cs typeface="Zapf Dingbats"/>
                <a:sym typeface="Zapf Dingbats"/>
              </a:rPr>
              <a:t>M</a:t>
            </a:r>
            <a:r>
              <a:rPr lang="en-US" baseline="-25000" dirty="0" err="1">
                <a:ea typeface="Zapf Dingbats"/>
                <a:cs typeface="Zapf Dingbats"/>
                <a:sym typeface="Zapf Dingbats"/>
              </a:rPr>
              <a:t>halo</a:t>
            </a:r>
            <a:r>
              <a:rPr lang="en-US" dirty="0">
                <a:ea typeface="Zapf Dingbats"/>
                <a:cs typeface="Zapf Dingbats"/>
                <a:sym typeface="Zapf Dingbats"/>
              </a:rPr>
              <a:t> relation throughout time</a:t>
            </a:r>
            <a:endParaRPr lang="en-US" dirty="0"/>
          </a:p>
        </p:txBody>
      </p:sp>
      <p:sp>
        <p:nvSpPr>
          <p:cNvPr id="6" name="TextBox 5"/>
          <p:cNvSpPr txBox="1"/>
          <p:nvPr/>
        </p:nvSpPr>
        <p:spPr>
          <a:xfrm>
            <a:off x="7190197" y="6464618"/>
            <a:ext cx="1690046" cy="307777"/>
          </a:xfrm>
          <a:prstGeom prst="rect">
            <a:avLst/>
          </a:prstGeom>
          <a:noFill/>
        </p:spPr>
        <p:txBody>
          <a:bodyPr wrap="square" rtlCol="0">
            <a:spAutoFit/>
          </a:bodyPr>
          <a:lstStyle/>
          <a:p>
            <a:r>
              <a:rPr lang="en-US" sz="1400" dirty="0" err="1" smtClean="0"/>
              <a:t>Fitts</a:t>
            </a:r>
            <a:r>
              <a:rPr lang="en-US" sz="1400" dirty="0" smtClean="0"/>
              <a:t> et al. (2018)</a:t>
            </a:r>
            <a:endParaRPr lang="en-US" sz="1400" dirty="0"/>
          </a:p>
        </p:txBody>
      </p:sp>
      <p:pic>
        <p:nvPicPr>
          <p:cNvPr id="5" name="Picture 4" descr="mstar_vpeak_log_08_31_2017.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2633" y="1524318"/>
            <a:ext cx="6756400" cy="5372100"/>
          </a:xfrm>
          <a:prstGeom prst="rect">
            <a:avLst/>
          </a:prstGeom>
        </p:spPr>
      </p:pic>
    </p:spTree>
    <p:extLst>
      <p:ext uri="{BB962C8B-B14F-4D97-AF65-F5344CB8AC3E}">
        <p14:creationId xmlns:p14="http://schemas.microsoft.com/office/powerpoint/2010/main" val="726434754"/>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Dmo</a:t>
            </a:r>
            <a:r>
              <a:rPr lang="en-US" dirty="0" smtClean="0"/>
              <a:t> </a:t>
            </a:r>
            <a:r>
              <a:rPr lang="en-US" dirty="0" err="1" smtClean="0"/>
              <a:t>vs</a:t>
            </a:r>
            <a:r>
              <a:rPr lang="en-US" dirty="0" smtClean="0"/>
              <a:t> hydro predictions</a:t>
            </a:r>
            <a:endParaRPr lang="en-US" dirty="0"/>
          </a:p>
        </p:txBody>
      </p:sp>
      <p:pic>
        <p:nvPicPr>
          <p:cNvPr id="4" name="Content Placeholder 3" descr="cumu_frac_zlmm_09_03_2017.pdf"/>
          <p:cNvPicPr>
            <a:picLocks noGrp="1" noChangeAspect="1"/>
          </p:cNvPicPr>
          <p:nvPr>
            <p:ph idx="1"/>
          </p:nvPr>
        </p:nvPicPr>
        <p:blipFill>
          <a:blip r:embed="rId3">
            <a:extLst>
              <a:ext uri="{28A0092B-C50C-407E-A947-70E740481C1C}">
                <a14:useLocalDpi xmlns:a14="http://schemas.microsoft.com/office/drawing/2010/main" val="0"/>
              </a:ext>
            </a:extLst>
          </a:blip>
          <a:srcRect l="-38089" r="-38089"/>
          <a:stretch>
            <a:fillRect/>
          </a:stretch>
        </p:blipFill>
        <p:spPr/>
      </p:pic>
      <p:sp>
        <p:nvSpPr>
          <p:cNvPr id="6" name="TextBox 5"/>
          <p:cNvSpPr txBox="1"/>
          <p:nvPr/>
        </p:nvSpPr>
        <p:spPr>
          <a:xfrm>
            <a:off x="7190197" y="6464618"/>
            <a:ext cx="1690046" cy="307777"/>
          </a:xfrm>
          <a:prstGeom prst="rect">
            <a:avLst/>
          </a:prstGeom>
          <a:noFill/>
        </p:spPr>
        <p:txBody>
          <a:bodyPr wrap="square" rtlCol="0">
            <a:spAutoFit/>
          </a:bodyPr>
          <a:lstStyle/>
          <a:p>
            <a:r>
              <a:rPr lang="en-US" sz="1400" dirty="0" err="1" smtClean="0"/>
              <a:t>Fitts</a:t>
            </a:r>
            <a:r>
              <a:rPr lang="en-US" sz="1400" dirty="0" smtClean="0"/>
              <a:t> et al. (2018)</a:t>
            </a:r>
            <a:endParaRPr lang="en-US" sz="1400" dirty="0"/>
          </a:p>
        </p:txBody>
      </p:sp>
    </p:spTree>
    <p:extLst>
      <p:ext uri="{BB962C8B-B14F-4D97-AF65-F5344CB8AC3E}">
        <p14:creationId xmlns:p14="http://schemas.microsoft.com/office/powerpoint/2010/main" val="1373620174"/>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152718"/>
            <a:ext cx="7299569" cy="1371600"/>
          </a:xfrm>
        </p:spPr>
        <p:txBody>
          <a:bodyPr/>
          <a:lstStyle/>
          <a:p>
            <a:r>
              <a:rPr lang="en-US" dirty="0" smtClean="0"/>
              <a:t>Satellites of dwarfs</a:t>
            </a:r>
            <a:endParaRPr lang="en-US" dirty="0"/>
          </a:p>
        </p:txBody>
      </p:sp>
      <p:sp>
        <p:nvSpPr>
          <p:cNvPr id="7" name="Content Placeholder 6"/>
          <p:cNvSpPr>
            <a:spLocks noGrp="1"/>
          </p:cNvSpPr>
          <p:nvPr>
            <p:ph idx="1"/>
          </p:nvPr>
        </p:nvSpPr>
        <p:spPr/>
        <p:txBody>
          <a:bodyPr/>
          <a:lstStyle/>
          <a:p>
            <a:endParaRPr lang="en-US"/>
          </a:p>
        </p:txBody>
      </p:sp>
      <p:pic>
        <p:nvPicPr>
          <p:cNvPr id="9" name="Picture 8" descr="2dhist_1x3halo848res_z-0.000000.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9047" y="682260"/>
            <a:ext cx="7919074" cy="5943600"/>
          </a:xfrm>
          <a:prstGeom prst="rect">
            <a:avLst/>
          </a:prstGeom>
        </p:spPr>
      </p:pic>
      <p:sp>
        <p:nvSpPr>
          <p:cNvPr id="6" name="TextBox 5"/>
          <p:cNvSpPr txBox="1"/>
          <p:nvPr/>
        </p:nvSpPr>
        <p:spPr>
          <a:xfrm>
            <a:off x="7190197" y="6464618"/>
            <a:ext cx="1690046" cy="307777"/>
          </a:xfrm>
          <a:prstGeom prst="rect">
            <a:avLst/>
          </a:prstGeom>
          <a:noFill/>
        </p:spPr>
        <p:txBody>
          <a:bodyPr wrap="square" rtlCol="0">
            <a:spAutoFit/>
          </a:bodyPr>
          <a:lstStyle/>
          <a:p>
            <a:r>
              <a:rPr lang="en-US" sz="1400" dirty="0" err="1" smtClean="0"/>
              <a:t>Fitts</a:t>
            </a:r>
            <a:r>
              <a:rPr lang="en-US" sz="1400" dirty="0" smtClean="0"/>
              <a:t> et al. (2018)</a:t>
            </a:r>
            <a:endParaRPr lang="en-US" sz="1400" dirty="0"/>
          </a:p>
        </p:txBody>
      </p:sp>
    </p:spTree>
    <p:extLst>
      <p:ext uri="{BB962C8B-B14F-4D97-AF65-F5344CB8AC3E}">
        <p14:creationId xmlns:p14="http://schemas.microsoft.com/office/powerpoint/2010/main" val="938001853"/>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152718"/>
            <a:ext cx="7299569" cy="1371600"/>
          </a:xfrm>
        </p:spPr>
        <p:txBody>
          <a:bodyPr/>
          <a:lstStyle/>
          <a:p>
            <a:r>
              <a:rPr lang="en-US" dirty="0" smtClean="0"/>
              <a:t>Satellites of dwarfs</a:t>
            </a:r>
            <a:endParaRPr lang="en-US" dirty="0"/>
          </a:p>
        </p:txBody>
      </p:sp>
      <p:sp>
        <p:nvSpPr>
          <p:cNvPr id="3" name="Right Arrow 2"/>
          <p:cNvSpPr/>
          <p:nvPr/>
        </p:nvSpPr>
        <p:spPr>
          <a:xfrm>
            <a:off x="1338385" y="2129692"/>
            <a:ext cx="6281615" cy="586154"/>
          </a:xfrm>
          <a:prstGeom prst="rightArrow">
            <a:avLst/>
          </a:prstGeom>
        </p:spPr>
        <p:style>
          <a:lnRef idx="1">
            <a:schemeClr val="dk1"/>
          </a:lnRef>
          <a:fillRef idx="3">
            <a:schemeClr val="dk1"/>
          </a:fillRef>
          <a:effectRef idx="2">
            <a:schemeClr val="dk1"/>
          </a:effectRef>
          <a:fontRef idx="minor">
            <a:schemeClr val="lt1"/>
          </a:fontRef>
        </p:style>
        <p:txBody>
          <a:bodyPr rtlCol="0" anchor="ctr"/>
          <a:lstStyle/>
          <a:p>
            <a:pPr algn="ctr"/>
            <a:r>
              <a:rPr lang="en-US" dirty="0" smtClean="0"/>
              <a:t>Increasing resolution</a:t>
            </a:r>
            <a:endParaRPr lang="en-US" dirty="0"/>
          </a:p>
        </p:txBody>
      </p:sp>
      <p:sp>
        <p:nvSpPr>
          <p:cNvPr id="6" name="Content Placeholder 5"/>
          <p:cNvSpPr>
            <a:spLocks noGrp="1"/>
          </p:cNvSpPr>
          <p:nvPr>
            <p:ph idx="1"/>
          </p:nvPr>
        </p:nvSpPr>
        <p:spPr/>
        <p:txBody>
          <a:bodyPr/>
          <a:lstStyle/>
          <a:p>
            <a:endParaRPr lang="en-US"/>
          </a:p>
        </p:txBody>
      </p:sp>
      <p:pic>
        <p:nvPicPr>
          <p:cNvPr id="8" name="Picture 7" descr="2dhist_1x3halo848res_z-0.000000.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9047" y="682260"/>
            <a:ext cx="7919074" cy="5943600"/>
          </a:xfrm>
          <a:prstGeom prst="rect">
            <a:avLst/>
          </a:prstGeom>
        </p:spPr>
      </p:pic>
      <p:sp>
        <p:nvSpPr>
          <p:cNvPr id="7" name="TextBox 6"/>
          <p:cNvSpPr txBox="1"/>
          <p:nvPr/>
        </p:nvSpPr>
        <p:spPr>
          <a:xfrm>
            <a:off x="7190197" y="6464618"/>
            <a:ext cx="1690046" cy="307777"/>
          </a:xfrm>
          <a:prstGeom prst="rect">
            <a:avLst/>
          </a:prstGeom>
          <a:noFill/>
        </p:spPr>
        <p:txBody>
          <a:bodyPr wrap="square" rtlCol="0">
            <a:spAutoFit/>
          </a:bodyPr>
          <a:lstStyle/>
          <a:p>
            <a:r>
              <a:rPr lang="en-US" sz="1400" dirty="0" err="1" smtClean="0"/>
              <a:t>Fitts</a:t>
            </a:r>
            <a:r>
              <a:rPr lang="en-US" sz="1400" dirty="0" smtClean="0"/>
              <a:t> et al. (2018)</a:t>
            </a:r>
            <a:endParaRPr lang="en-US" sz="1400" dirty="0"/>
          </a:p>
        </p:txBody>
      </p:sp>
    </p:spTree>
    <p:extLst>
      <p:ext uri="{BB962C8B-B14F-4D97-AF65-F5344CB8AC3E}">
        <p14:creationId xmlns:p14="http://schemas.microsoft.com/office/powerpoint/2010/main" val="319690744"/>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8" y="152718"/>
            <a:ext cx="8066869" cy="1371600"/>
          </a:xfrm>
        </p:spPr>
        <p:txBody>
          <a:bodyPr>
            <a:normAutofit fontScale="90000"/>
          </a:bodyPr>
          <a:lstStyle/>
          <a:p>
            <a:r>
              <a:rPr lang="en-US" dirty="0" smtClean="0"/>
              <a:t>Later formation </a:t>
            </a:r>
            <a:r>
              <a:rPr lang="en-US" dirty="0"/>
              <a:t>➔ </a:t>
            </a:r>
            <a:r>
              <a:rPr lang="en-US" dirty="0" smtClean="0"/>
              <a:t/>
            </a:r>
            <a:br>
              <a:rPr lang="en-US" dirty="0" smtClean="0"/>
            </a:br>
            <a:r>
              <a:rPr lang="en-US" dirty="0" smtClean="0"/>
              <a:t>lower </a:t>
            </a:r>
            <a:r>
              <a:rPr lang="en-US" smtClean="0"/>
              <a:t>central halo densities</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23888" y="1524318"/>
            <a:ext cx="5296843" cy="4849852"/>
          </a:xfrm>
        </p:spPr>
      </p:pic>
      <p:sp>
        <p:nvSpPr>
          <p:cNvPr id="5" name="TextBox 4"/>
          <p:cNvSpPr txBox="1"/>
          <p:nvPr/>
        </p:nvSpPr>
        <p:spPr>
          <a:xfrm>
            <a:off x="6625178" y="6464618"/>
            <a:ext cx="2255065" cy="307777"/>
          </a:xfrm>
          <a:prstGeom prst="rect">
            <a:avLst/>
          </a:prstGeom>
          <a:noFill/>
        </p:spPr>
        <p:txBody>
          <a:bodyPr wrap="square" rtlCol="0">
            <a:spAutoFit/>
          </a:bodyPr>
          <a:lstStyle/>
          <a:p>
            <a:r>
              <a:rPr lang="en-US" sz="1400" dirty="0" err="1" smtClean="0"/>
              <a:t>Bozek</a:t>
            </a:r>
            <a:r>
              <a:rPr lang="en-US" sz="1400" dirty="0" smtClean="0"/>
              <a:t>, </a:t>
            </a:r>
            <a:r>
              <a:rPr lang="en-US" sz="1400" dirty="0" err="1" smtClean="0"/>
              <a:t>Fitts</a:t>
            </a:r>
            <a:r>
              <a:rPr lang="en-US" sz="1400" dirty="0" smtClean="0"/>
              <a:t> et al. (2018)</a:t>
            </a:r>
            <a:endParaRPr lang="en-US" sz="1400" dirty="0"/>
          </a:p>
        </p:txBody>
      </p:sp>
    </p:spTree>
    <p:extLst>
      <p:ext uri="{BB962C8B-B14F-4D97-AF65-F5344CB8AC3E}">
        <p14:creationId xmlns:p14="http://schemas.microsoft.com/office/powerpoint/2010/main" val="68353999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152718"/>
            <a:ext cx="7942881" cy="1371600"/>
          </a:xfrm>
        </p:spPr>
        <p:txBody>
          <a:bodyPr>
            <a:normAutofit fontScale="90000"/>
          </a:bodyPr>
          <a:lstStyle/>
          <a:p>
            <a:r>
              <a:rPr lang="en-US" dirty="0" smtClean="0"/>
              <a:t>Densest </a:t>
            </a:r>
            <a:r>
              <a:rPr lang="en-US" dirty="0" err="1" smtClean="0"/>
              <a:t>subhalos</a:t>
            </a:r>
            <a:r>
              <a:rPr lang="en-US" dirty="0" smtClean="0"/>
              <a:t> have no observational </a:t>
            </a:r>
            <a:r>
              <a:rPr lang="en-US" dirty="0" smtClean="0"/>
              <a:t>equivalent around the milky way</a:t>
            </a:r>
            <a:endParaRPr lang="en-US" dirty="0"/>
          </a:p>
        </p:txBody>
      </p:sp>
      <p:sp>
        <p:nvSpPr>
          <p:cNvPr id="5" name="TextBox 4"/>
          <p:cNvSpPr txBox="1"/>
          <p:nvPr/>
        </p:nvSpPr>
        <p:spPr>
          <a:xfrm>
            <a:off x="5920353" y="6550223"/>
            <a:ext cx="3176643" cy="369332"/>
          </a:xfrm>
          <a:prstGeom prst="rect">
            <a:avLst/>
          </a:prstGeom>
          <a:noFill/>
        </p:spPr>
        <p:txBody>
          <a:bodyPr wrap="square" rtlCol="0">
            <a:spAutoFit/>
          </a:bodyPr>
          <a:lstStyle/>
          <a:p>
            <a:r>
              <a:rPr lang="en-US" dirty="0" smtClean="0"/>
              <a:t>Garrison-Kimmel et al. 2014</a:t>
            </a:r>
            <a:endParaRPr lang="en-US" dirty="0"/>
          </a:p>
        </p:txBody>
      </p:sp>
      <p:pic>
        <p:nvPicPr>
          <p:cNvPr id="7" name="Content Placeholder 6"/>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080418" y="1539816"/>
            <a:ext cx="4601845" cy="4601845"/>
          </a:xfrm>
        </p:spPr>
      </p:pic>
      <p:sp>
        <p:nvSpPr>
          <p:cNvPr id="6" name="Rectangle 5"/>
          <p:cNvSpPr/>
          <p:nvPr/>
        </p:nvSpPr>
        <p:spPr>
          <a:xfrm>
            <a:off x="2713220" y="2068643"/>
            <a:ext cx="1888760" cy="438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67914235"/>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152718"/>
            <a:ext cx="7741404" cy="1371600"/>
          </a:xfrm>
        </p:spPr>
        <p:txBody>
          <a:bodyPr>
            <a:normAutofit/>
          </a:bodyPr>
          <a:lstStyle/>
          <a:p>
            <a:r>
              <a:rPr lang="en-US" dirty="0" smtClean="0"/>
              <a:t>Baryonic </a:t>
            </a:r>
            <a:r>
              <a:rPr lang="en-US" smtClean="0"/>
              <a:t>feedback in </a:t>
            </a:r>
            <a:r>
              <a:rPr lang="en-US" dirty="0" smtClean="0"/>
              <a:t>WDM</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837443" y="1752600"/>
            <a:ext cx="4859514" cy="4373563"/>
          </a:xfrm>
        </p:spPr>
      </p:pic>
      <p:sp>
        <p:nvSpPr>
          <p:cNvPr id="5" name="TextBox 4"/>
          <p:cNvSpPr txBox="1"/>
          <p:nvPr/>
        </p:nvSpPr>
        <p:spPr>
          <a:xfrm>
            <a:off x="6625178" y="6464618"/>
            <a:ext cx="2255065" cy="307777"/>
          </a:xfrm>
          <a:prstGeom prst="rect">
            <a:avLst/>
          </a:prstGeom>
          <a:noFill/>
        </p:spPr>
        <p:txBody>
          <a:bodyPr wrap="square" rtlCol="0">
            <a:spAutoFit/>
          </a:bodyPr>
          <a:lstStyle/>
          <a:p>
            <a:r>
              <a:rPr lang="en-US" sz="1400" dirty="0" err="1" smtClean="0"/>
              <a:t>Bozek</a:t>
            </a:r>
            <a:r>
              <a:rPr lang="en-US" sz="1400" dirty="0" smtClean="0"/>
              <a:t>, </a:t>
            </a:r>
            <a:r>
              <a:rPr lang="en-US" sz="1400" dirty="0" err="1" smtClean="0"/>
              <a:t>Fitts</a:t>
            </a:r>
            <a:r>
              <a:rPr lang="en-US" sz="1400" dirty="0" smtClean="0"/>
              <a:t> et al. (2018)</a:t>
            </a:r>
            <a:endParaRPr lang="en-US" sz="1400" dirty="0"/>
          </a:p>
        </p:txBody>
      </p:sp>
    </p:spTree>
    <p:extLst>
      <p:ext uri="{BB962C8B-B14F-4D97-AF65-F5344CB8AC3E}">
        <p14:creationId xmlns:p14="http://schemas.microsoft.com/office/powerpoint/2010/main" val="1206285895"/>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914329" y="838518"/>
            <a:ext cx="3334071" cy="5388580"/>
          </a:xfrm>
        </p:spPr>
      </p:pic>
    </p:spTree>
    <p:extLst>
      <p:ext uri="{BB962C8B-B14F-4D97-AF65-F5344CB8AC3E}">
        <p14:creationId xmlns:p14="http://schemas.microsoft.com/office/powerpoint/2010/main" val="1474084876"/>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Rotation curves</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64210" y="1524318"/>
            <a:ext cx="9872663" cy="4943474"/>
          </a:xfrm>
        </p:spPr>
      </p:pic>
    </p:spTree>
    <p:extLst>
      <p:ext uri="{BB962C8B-B14F-4D97-AF65-F5344CB8AC3E}">
        <p14:creationId xmlns:p14="http://schemas.microsoft.com/office/powerpoint/2010/main" val="677191167"/>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8686800" cy="6519812"/>
          </a:xfrm>
        </p:spPr>
      </p:pic>
    </p:spTree>
    <p:extLst>
      <p:ext uri="{BB962C8B-B14F-4D97-AF65-F5344CB8AC3E}">
        <p14:creationId xmlns:p14="http://schemas.microsoft.com/office/powerpoint/2010/main" val="706031399"/>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4 dwarfs in</a:t>
            </a:r>
            <a:br>
              <a:rPr lang="en-US" dirty="0" smtClean="0"/>
            </a:br>
            <a:r>
              <a:rPr lang="en-US" dirty="0" smtClean="0"/>
              <a:t>5 theories of </a:t>
            </a:r>
            <a:r>
              <a:rPr lang="en-US" dirty="0" err="1" smtClean="0"/>
              <a:t>dm</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71220" y="2674704"/>
            <a:ext cx="8556787" cy="2591719"/>
          </a:xfrm>
        </p:spPr>
      </p:pic>
    </p:spTree>
    <p:extLst>
      <p:ext uri="{BB962C8B-B14F-4D97-AF65-F5344CB8AC3E}">
        <p14:creationId xmlns:p14="http://schemas.microsoft.com/office/powerpoint/2010/main" val="1712923747"/>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CDM initially appears to be a good fit</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857500" y="1977231"/>
            <a:ext cx="3171825" cy="4414838"/>
          </a:xfrm>
        </p:spPr>
      </p:pic>
      <p:sp>
        <p:nvSpPr>
          <p:cNvPr id="3" name="TextBox 2"/>
          <p:cNvSpPr txBox="1"/>
          <p:nvPr/>
        </p:nvSpPr>
        <p:spPr>
          <a:xfrm>
            <a:off x="6248400" y="2386739"/>
            <a:ext cx="2105186" cy="646331"/>
          </a:xfrm>
          <a:prstGeom prst="rect">
            <a:avLst/>
          </a:prstGeom>
          <a:noFill/>
        </p:spPr>
        <p:txBody>
          <a:bodyPr wrap="square" rtlCol="0">
            <a:spAutoFit/>
          </a:bodyPr>
          <a:lstStyle/>
          <a:p>
            <a:r>
              <a:rPr lang="en-US" dirty="0" smtClean="0"/>
              <a:t>DMO</a:t>
            </a:r>
          </a:p>
          <a:p>
            <a:r>
              <a:rPr lang="en-US" dirty="0" smtClean="0"/>
              <a:t>5/11 unmatched</a:t>
            </a:r>
            <a:endParaRPr lang="en-US" dirty="0"/>
          </a:p>
        </p:txBody>
      </p:sp>
      <p:sp>
        <p:nvSpPr>
          <p:cNvPr id="6" name="TextBox 5"/>
          <p:cNvSpPr txBox="1"/>
          <p:nvPr/>
        </p:nvSpPr>
        <p:spPr>
          <a:xfrm>
            <a:off x="6248400" y="4184650"/>
            <a:ext cx="2105186" cy="646331"/>
          </a:xfrm>
          <a:prstGeom prst="rect">
            <a:avLst/>
          </a:prstGeom>
          <a:noFill/>
        </p:spPr>
        <p:txBody>
          <a:bodyPr wrap="square" rtlCol="0">
            <a:spAutoFit/>
          </a:bodyPr>
          <a:lstStyle/>
          <a:p>
            <a:r>
              <a:rPr lang="en-US" dirty="0" smtClean="0"/>
              <a:t>Hydro</a:t>
            </a:r>
          </a:p>
          <a:p>
            <a:r>
              <a:rPr lang="en-US" dirty="0" smtClean="0"/>
              <a:t>1/11 unmatched</a:t>
            </a:r>
            <a:endParaRPr lang="en-US" dirty="0"/>
          </a:p>
        </p:txBody>
      </p:sp>
      <p:sp>
        <p:nvSpPr>
          <p:cNvPr id="7" name="Rectangle 6"/>
          <p:cNvSpPr/>
          <p:nvPr/>
        </p:nvSpPr>
        <p:spPr>
          <a:xfrm>
            <a:off x="3843580" y="2138766"/>
            <a:ext cx="340962" cy="4029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3843580" y="4063939"/>
            <a:ext cx="340962" cy="4029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0381440"/>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718"/>
            <a:ext cx="6981986" cy="1371600"/>
          </a:xfrm>
        </p:spPr>
        <p:txBody>
          <a:bodyPr>
            <a:normAutofit fontScale="90000"/>
          </a:bodyPr>
          <a:lstStyle/>
          <a:p>
            <a:r>
              <a:rPr lang="en-US" dirty="0" smtClean="0"/>
              <a:t>R</a:t>
            </a:r>
            <a:r>
              <a:rPr lang="en-US" baseline="-25000" dirty="0" smtClean="0"/>
              <a:t>1/2</a:t>
            </a:r>
            <a:r>
              <a:rPr lang="en-US" dirty="0" smtClean="0"/>
              <a:t>-M</a:t>
            </a:r>
            <a:r>
              <a:rPr lang="en-US" baseline="-25000" dirty="0" smtClean="0"/>
              <a:t>★</a:t>
            </a:r>
            <a:r>
              <a:rPr lang="en-US" dirty="0"/>
              <a:t> </a:t>
            </a:r>
            <a:r>
              <a:rPr lang="en-US" dirty="0" smtClean="0"/>
              <a:t>relation constant across </a:t>
            </a:r>
            <a:r>
              <a:rPr lang="en-US" dirty="0" err="1" smtClean="0"/>
              <a:t>dm</a:t>
            </a:r>
            <a:r>
              <a:rPr lang="en-US" dirty="0" smtClean="0"/>
              <a:t> theories </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36700" y="1888331"/>
            <a:ext cx="5461000" cy="4102100"/>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14511" y="4092197"/>
            <a:ext cx="597377" cy="929253"/>
          </a:xfrm>
          <a:prstGeom prst="rect">
            <a:avLst/>
          </a:prstGeom>
        </p:spPr>
      </p:pic>
    </p:spTree>
    <p:extLst>
      <p:ext uri="{BB962C8B-B14F-4D97-AF65-F5344CB8AC3E}">
        <p14:creationId xmlns:p14="http://schemas.microsoft.com/office/powerpoint/2010/main" val="72766841"/>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718"/>
            <a:ext cx="6160576" cy="1371600"/>
          </a:xfrm>
        </p:spPr>
        <p:txBody>
          <a:bodyPr>
            <a:normAutofit fontScale="90000"/>
          </a:bodyPr>
          <a:lstStyle/>
          <a:p>
            <a:r>
              <a:rPr lang="en-US" dirty="0" smtClean="0"/>
              <a:t>Smaller dwarfs may reside in larger halos</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43050" y="1856581"/>
            <a:ext cx="5448300" cy="4165600"/>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27054" y="4092197"/>
            <a:ext cx="597377" cy="929253"/>
          </a:xfrm>
          <a:prstGeom prst="rect">
            <a:avLst/>
          </a:prstGeom>
        </p:spPr>
      </p:pic>
    </p:spTree>
    <p:extLst>
      <p:ext uri="{BB962C8B-B14F-4D97-AF65-F5344CB8AC3E}">
        <p14:creationId xmlns:p14="http://schemas.microsoft.com/office/powerpoint/2010/main" val="2105515218"/>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Wolf Estimator</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pPr marL="342900" indent="-342900">
                  <a:buFont typeface="Arial" charset="0"/>
                  <a:buChar char="•"/>
                </a:pPr>
                <a:r>
                  <a:rPr lang="en-US" dirty="0" smtClean="0"/>
                  <a:t>Wolf et al. 2010 </a:t>
                </a:r>
              </a:p>
              <a:p>
                <a:pPr/>
                <a14:m>
                  <m:oMathPara xmlns:m="http://schemas.openxmlformats.org/officeDocument/2006/math">
                    <m:oMathParaPr>
                      <m:jc m:val="centerGroup"/>
                    </m:oMathParaPr>
                    <m:oMath xmlns:m="http://schemas.openxmlformats.org/officeDocument/2006/math">
                      <m:sSubSup>
                        <m:sSubSupPr>
                          <m:ctrlPr>
                            <a:rPr lang="en-US" i="1">
                              <a:latin typeface="Cambria Math" charset="0"/>
                            </a:rPr>
                          </m:ctrlPr>
                        </m:sSubSupPr>
                        <m:e>
                          <m:r>
                            <a:rPr lang="en-US" i="1">
                              <a:latin typeface="Cambria Math" charset="0"/>
                            </a:rPr>
                            <m:t>𝑴</m:t>
                          </m:r>
                        </m:e>
                        <m:sub>
                          <m:r>
                            <a:rPr lang="en-US" i="1">
                              <a:latin typeface="Cambria Math" charset="0"/>
                            </a:rPr>
                            <m:t>𝑾𝒐𝒍𝒇</m:t>
                          </m:r>
                        </m:sub>
                        <m:sup>
                          <m:r>
                            <a:rPr lang="en-US" i="1">
                              <a:latin typeface="Cambria Math" charset="0"/>
                            </a:rPr>
                            <m:t>𝑰𝒅𝒆𝒂𝒍</m:t>
                          </m:r>
                        </m:sup>
                      </m:sSubSup>
                      <m:d>
                        <m:dPr>
                          <m:ctrlPr>
                            <a:rPr lang="en-US" i="1">
                              <a:latin typeface="Cambria Math" charset="0"/>
                            </a:rPr>
                          </m:ctrlPr>
                        </m:dPr>
                        <m:e>
                          <m:r>
                            <a:rPr lang="en-US" i="1">
                              <a:latin typeface="Cambria Math" charset="0"/>
                            </a:rPr>
                            <m:t>&lt;</m:t>
                          </m:r>
                          <m:sSub>
                            <m:sSubPr>
                              <m:ctrlPr>
                                <a:rPr lang="en-US" i="1">
                                  <a:latin typeface="Cambria Math" charset="0"/>
                                </a:rPr>
                              </m:ctrlPr>
                            </m:sSubPr>
                            <m:e>
                              <m:r>
                                <a:rPr lang="en-US" i="1">
                                  <a:latin typeface="Cambria Math" charset="0"/>
                                </a:rPr>
                                <m:t>𝒓</m:t>
                              </m:r>
                            </m:e>
                            <m:sub>
                              <m:r>
                                <a:rPr lang="en-US" i="1">
                                  <a:latin typeface="Cambria Math" charset="0"/>
                                </a:rPr>
                                <m:t>𝟑</m:t>
                              </m:r>
                            </m:sub>
                          </m:sSub>
                        </m:e>
                      </m:d>
                      <m:r>
                        <a:rPr lang="en-US" i="1">
                          <a:latin typeface="Cambria Math" charset="0"/>
                        </a:rPr>
                        <m:t>=</m:t>
                      </m:r>
                      <m:f>
                        <m:fPr>
                          <m:ctrlPr>
                            <a:rPr lang="mr-IN" i="1">
                              <a:latin typeface="Cambria Math" charset="0"/>
                            </a:rPr>
                          </m:ctrlPr>
                        </m:fPr>
                        <m:num>
                          <m:r>
                            <a:rPr lang="en-US" i="1">
                              <a:latin typeface="Cambria Math" charset="0"/>
                            </a:rPr>
                            <m:t>𝟑</m:t>
                          </m:r>
                          <m:sSub>
                            <m:sSubPr>
                              <m:ctrlPr>
                                <a:rPr lang="en-US" i="1">
                                  <a:latin typeface="Cambria Math" charset="0"/>
                                </a:rPr>
                              </m:ctrlPr>
                            </m:sSubPr>
                            <m:e>
                              <m:r>
                                <a:rPr lang="en-US" i="1">
                                  <a:latin typeface="Cambria Math" charset="0"/>
                                </a:rPr>
                                <m:t>𝒓</m:t>
                              </m:r>
                            </m:e>
                            <m:sub>
                              <m:r>
                                <a:rPr lang="en-US" i="1">
                                  <a:latin typeface="Cambria Math" charset="0"/>
                                </a:rPr>
                                <m:t>𝟑</m:t>
                              </m:r>
                            </m:sub>
                          </m:sSub>
                          <m:sSubSup>
                            <m:sSubSupPr>
                              <m:ctrlPr>
                                <a:rPr lang="en-US" i="1">
                                  <a:latin typeface="Cambria Math" charset="0"/>
                                </a:rPr>
                              </m:ctrlPr>
                            </m:sSubSupPr>
                            <m:e>
                              <m:r>
                                <a:rPr lang="en-US" i="1">
                                  <a:latin typeface="Cambria Math" charset="0"/>
                                  <a:ea typeface="Cambria Math" charset="0"/>
                                  <a:cs typeface="Cambria Math" charset="0"/>
                                </a:rPr>
                                <m:t>𝝈</m:t>
                              </m:r>
                            </m:e>
                            <m:sub>
                              <m:r>
                                <a:rPr lang="en-US" i="1">
                                  <a:latin typeface="Cambria Math" charset="0"/>
                                </a:rPr>
                                <m:t>𝒍𝒐𝒔</m:t>
                              </m:r>
                            </m:sub>
                            <m:sup>
                              <m:r>
                                <a:rPr lang="en-US" i="1">
                                  <a:latin typeface="Cambria Math" charset="0"/>
                                </a:rPr>
                                <m:t>𝟐</m:t>
                              </m:r>
                            </m:sup>
                          </m:sSubSup>
                        </m:num>
                        <m:den>
                          <m:r>
                            <a:rPr lang="en-US" i="1">
                              <a:latin typeface="Cambria Math" charset="0"/>
                            </a:rPr>
                            <m:t>𝑮</m:t>
                          </m:r>
                        </m:den>
                      </m:f>
                    </m:oMath>
                  </m:oMathPara>
                </a14:m>
                <a:endParaRPr lang="en-US" i="1" dirty="0" smtClean="0">
                  <a:latin typeface="Cambria Math" charset="0"/>
                </a:endParaRPr>
              </a:p>
              <a:p>
                <a:pPr/>
                <a14:m>
                  <m:oMathPara xmlns:m="http://schemas.openxmlformats.org/officeDocument/2006/math">
                    <m:oMathParaPr>
                      <m:jc m:val="centerGroup"/>
                    </m:oMathParaPr>
                    <m:oMath xmlns:m="http://schemas.openxmlformats.org/officeDocument/2006/math">
                      <m:sSub>
                        <m:sSubPr>
                          <m:ctrlPr>
                            <a:rPr lang="en-US" i="1">
                              <a:latin typeface="Cambria Math" charset="0"/>
                            </a:rPr>
                          </m:ctrlPr>
                        </m:sSubPr>
                        <m:e>
                          <m:r>
                            <a:rPr lang="en-US" i="1">
                              <a:latin typeface="Cambria Math" charset="0"/>
                            </a:rPr>
                            <m:t>𝑴</m:t>
                          </m:r>
                        </m:e>
                        <m:sub>
                          <m:r>
                            <a:rPr lang="en-US" i="1">
                              <a:latin typeface="Cambria Math" charset="0"/>
                            </a:rPr>
                            <m:t>𝑾𝒐𝒍𝒇</m:t>
                          </m:r>
                        </m:sub>
                      </m:sSub>
                      <m:d>
                        <m:dPr>
                          <m:ctrlPr>
                            <a:rPr lang="en-US" i="1">
                              <a:latin typeface="Cambria Math" charset="0"/>
                            </a:rPr>
                          </m:ctrlPr>
                        </m:dPr>
                        <m:e>
                          <m:r>
                            <a:rPr lang="en-US" i="1">
                              <a:latin typeface="Cambria Math" charset="0"/>
                            </a:rPr>
                            <m:t>&lt;</m:t>
                          </m:r>
                          <m:sSub>
                            <m:sSubPr>
                              <m:ctrlPr>
                                <a:rPr lang="en-US" i="1">
                                  <a:latin typeface="Cambria Math" charset="0"/>
                                </a:rPr>
                              </m:ctrlPr>
                            </m:sSubPr>
                            <m:e>
                              <m:r>
                                <a:rPr lang="en-US" i="1">
                                  <a:latin typeface="Cambria Math" charset="0"/>
                                </a:rPr>
                                <m:t>𝒓</m:t>
                              </m:r>
                            </m:e>
                            <m:sub>
                              <m:r>
                                <a:rPr lang="en-US" i="1">
                                  <a:latin typeface="Cambria Math" charset="0"/>
                                </a:rPr>
                                <m:t>𝟏</m:t>
                              </m:r>
                              <m:r>
                                <a:rPr lang="en-US" i="1">
                                  <a:latin typeface="Cambria Math" charset="0"/>
                                </a:rPr>
                                <m:t>/</m:t>
                              </m:r>
                              <m:r>
                                <a:rPr lang="en-US" i="1">
                                  <a:latin typeface="Cambria Math" charset="0"/>
                                </a:rPr>
                                <m:t>𝟐</m:t>
                              </m:r>
                            </m:sub>
                          </m:sSub>
                        </m:e>
                      </m:d>
                      <m:r>
                        <a:rPr lang="en-US" i="1">
                          <a:latin typeface="Cambria Math" charset="0"/>
                        </a:rPr>
                        <m:t>=</m:t>
                      </m:r>
                      <m:f>
                        <m:fPr>
                          <m:ctrlPr>
                            <a:rPr lang="mr-IN" i="1">
                              <a:latin typeface="Cambria Math" charset="0"/>
                            </a:rPr>
                          </m:ctrlPr>
                        </m:fPr>
                        <m:num>
                          <m:r>
                            <a:rPr lang="en-US" i="1">
                              <a:latin typeface="Cambria Math" charset="0"/>
                            </a:rPr>
                            <m:t>𝟑</m:t>
                          </m:r>
                          <m:sSub>
                            <m:sSubPr>
                              <m:ctrlPr>
                                <a:rPr lang="en-US" i="1">
                                  <a:latin typeface="Cambria Math" charset="0"/>
                                </a:rPr>
                              </m:ctrlPr>
                            </m:sSubPr>
                            <m:e>
                              <m:r>
                                <a:rPr lang="en-US" i="1">
                                  <a:latin typeface="Cambria Math" charset="0"/>
                                </a:rPr>
                                <m:t>𝒓</m:t>
                              </m:r>
                            </m:e>
                            <m:sub>
                              <m:r>
                                <a:rPr lang="en-US" i="1">
                                  <a:latin typeface="Cambria Math" charset="0"/>
                                </a:rPr>
                                <m:t>𝟏</m:t>
                              </m:r>
                              <m:r>
                                <a:rPr lang="en-US" i="1">
                                  <a:latin typeface="Cambria Math" charset="0"/>
                                </a:rPr>
                                <m:t>/</m:t>
                              </m:r>
                              <m:r>
                                <a:rPr lang="en-US" i="1">
                                  <a:latin typeface="Cambria Math" charset="0"/>
                                </a:rPr>
                                <m:t>𝟐</m:t>
                              </m:r>
                            </m:sub>
                          </m:sSub>
                          <m:sSubSup>
                            <m:sSubSupPr>
                              <m:ctrlPr>
                                <a:rPr lang="en-US" i="1">
                                  <a:latin typeface="Cambria Math" charset="0"/>
                                </a:rPr>
                              </m:ctrlPr>
                            </m:sSubSupPr>
                            <m:e>
                              <m:r>
                                <a:rPr lang="en-US" i="1">
                                  <a:latin typeface="Cambria Math" charset="0"/>
                                  <a:ea typeface="Cambria Math" charset="0"/>
                                  <a:cs typeface="Cambria Math" charset="0"/>
                                </a:rPr>
                                <m:t>𝝈</m:t>
                              </m:r>
                            </m:e>
                            <m:sub>
                              <m:r>
                                <a:rPr lang="en-US" i="1">
                                  <a:latin typeface="Cambria Math" charset="0"/>
                                </a:rPr>
                                <m:t>𝒍𝒐𝒔</m:t>
                              </m:r>
                            </m:sub>
                            <m:sup>
                              <m:r>
                                <a:rPr lang="en-US" i="1">
                                  <a:latin typeface="Cambria Math" charset="0"/>
                                </a:rPr>
                                <m:t>𝟐</m:t>
                              </m:r>
                            </m:sup>
                          </m:sSubSup>
                        </m:num>
                        <m:den>
                          <m:r>
                            <a:rPr lang="en-US" i="1">
                              <a:latin typeface="Cambria Math" charset="0"/>
                            </a:rPr>
                            <m:t>𝑮</m:t>
                          </m:r>
                        </m:den>
                      </m:f>
                    </m:oMath>
                  </m:oMathPara>
                </a14:m>
                <a:endParaRPr lang="en-US" dirty="0" smtClean="0"/>
              </a:p>
              <a:p>
                <a:endParaRPr lang="en-US" dirty="0" smtClean="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2"/>
                <a:stretch>
                  <a:fillRect l="-720" t="-697"/>
                </a:stretch>
              </a:blipFill>
            </p:spPr>
            <p:txBody>
              <a:bodyPr/>
              <a:lstStyle/>
              <a:p>
                <a:r>
                  <a:rPr lang="en-US">
                    <a:noFill/>
                  </a:rPr>
                  <a:t> </a:t>
                </a:r>
              </a:p>
            </p:txBody>
          </p:sp>
        </mc:Fallback>
      </mc:AlternateContent>
    </p:spTree>
    <p:extLst>
      <p:ext uri="{BB962C8B-B14F-4D97-AF65-F5344CB8AC3E}">
        <p14:creationId xmlns:p14="http://schemas.microsoft.com/office/powerpoint/2010/main" val="1611124000"/>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Missing satellites</a:t>
            </a:r>
            <a:endParaRPr lang="en-US" dirty="0"/>
          </a:p>
        </p:txBody>
      </p:sp>
      <p:pic>
        <p:nvPicPr>
          <p:cNvPr id="4" name="Content Placeholder 3" descr="vflg.pdf"/>
          <p:cNvPicPr>
            <a:picLocks noGrp="1" noChangeAspect="1"/>
          </p:cNvPicPr>
          <p:nvPr>
            <p:ph idx="1"/>
          </p:nvPr>
        </p:nvPicPr>
        <p:blipFill>
          <a:blip r:embed="rId3">
            <a:extLst>
              <a:ext uri="{28A0092B-C50C-407E-A947-70E740481C1C}">
                <a14:useLocalDpi xmlns:a14="http://schemas.microsoft.com/office/drawing/2010/main" val="0"/>
              </a:ext>
            </a:extLst>
          </a:blip>
          <a:srcRect l="-62736" r="-62736"/>
          <a:stretch>
            <a:fillRect/>
          </a:stretch>
        </p:blipFill>
        <p:spPr>
          <a:xfrm>
            <a:off x="-2523033" y="484317"/>
            <a:ext cx="13588823" cy="7799419"/>
          </a:xfrm>
        </p:spPr>
      </p:pic>
      <p:sp>
        <p:nvSpPr>
          <p:cNvPr id="5" name="TextBox 4"/>
          <p:cNvSpPr txBox="1"/>
          <p:nvPr/>
        </p:nvSpPr>
        <p:spPr>
          <a:xfrm>
            <a:off x="6763535" y="6550223"/>
            <a:ext cx="2380465" cy="307777"/>
          </a:xfrm>
          <a:prstGeom prst="rect">
            <a:avLst/>
          </a:prstGeom>
          <a:noFill/>
        </p:spPr>
        <p:txBody>
          <a:bodyPr wrap="square" rtlCol="0">
            <a:spAutoFit/>
          </a:bodyPr>
          <a:lstStyle/>
          <a:p>
            <a:r>
              <a:rPr lang="en-US" sz="1400" dirty="0" err="1" smtClean="0"/>
              <a:t>Kravtsov</a:t>
            </a:r>
            <a:r>
              <a:rPr lang="en-US" sz="1400" dirty="0" smtClean="0"/>
              <a:t> et al. 2010</a:t>
            </a:r>
            <a:endParaRPr lang="en-US" sz="1400" dirty="0"/>
          </a:p>
        </p:txBody>
      </p:sp>
    </p:spTree>
    <p:extLst>
      <p:ext uri="{BB962C8B-B14F-4D97-AF65-F5344CB8AC3E}">
        <p14:creationId xmlns:p14="http://schemas.microsoft.com/office/powerpoint/2010/main" val="18960120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Small scale issues</a:t>
            </a:r>
            <a:endParaRPr lang="en-US" dirty="0"/>
          </a:p>
        </p:txBody>
      </p:sp>
      <p:sp>
        <p:nvSpPr>
          <p:cNvPr id="3" name="Content Placeholder 2"/>
          <p:cNvSpPr>
            <a:spLocks noGrp="1"/>
          </p:cNvSpPr>
          <p:nvPr>
            <p:ph idx="1"/>
          </p:nvPr>
        </p:nvSpPr>
        <p:spPr/>
        <p:txBody>
          <a:bodyPr>
            <a:normAutofit/>
          </a:bodyPr>
          <a:lstStyle/>
          <a:p>
            <a:pPr marL="342900" indent="-342900">
              <a:buFont typeface="Arial"/>
              <a:buChar char="•"/>
            </a:pPr>
            <a:r>
              <a:rPr lang="en-US" sz="2800" dirty="0" smtClean="0"/>
              <a:t>Missing Satellites </a:t>
            </a:r>
          </a:p>
          <a:p>
            <a:pPr marL="342900" indent="-342900">
              <a:buFont typeface="Arial"/>
              <a:buChar char="•"/>
            </a:pPr>
            <a:r>
              <a:rPr lang="en-US" sz="2800" dirty="0" smtClean="0"/>
              <a:t>Core/cusp </a:t>
            </a:r>
          </a:p>
          <a:p>
            <a:pPr marL="342900" indent="-342900">
              <a:buFont typeface="Arial"/>
              <a:buChar char="•"/>
            </a:pPr>
            <a:r>
              <a:rPr lang="en-US" sz="2800" dirty="0" smtClean="0"/>
              <a:t>Too-Big-to-Fail (TBTF)</a:t>
            </a:r>
            <a:endParaRPr lang="en-US" sz="2800" dirty="0"/>
          </a:p>
        </p:txBody>
      </p:sp>
    </p:spTree>
    <p:extLst>
      <p:ext uri="{BB962C8B-B14F-4D97-AF65-F5344CB8AC3E}">
        <p14:creationId xmlns:p14="http://schemas.microsoft.com/office/powerpoint/2010/main" val="1630619870"/>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f2.pdf"/>
          <p:cNvPicPr>
            <a:picLocks noGrp="1" noChangeAspect="1"/>
          </p:cNvPicPr>
          <p:nvPr>
            <p:ph idx="1"/>
          </p:nvPr>
        </p:nvPicPr>
        <p:blipFill>
          <a:blip r:embed="rId3">
            <a:extLst>
              <a:ext uri="{28A0092B-C50C-407E-A947-70E740481C1C}">
                <a14:useLocalDpi xmlns:a14="http://schemas.microsoft.com/office/drawing/2010/main" val="0"/>
              </a:ext>
            </a:extLst>
          </a:blip>
          <a:srcRect l="-37114" r="-37114"/>
          <a:stretch>
            <a:fillRect/>
          </a:stretch>
        </p:blipFill>
        <p:spPr>
          <a:xfrm>
            <a:off x="-1800587" y="-228600"/>
            <a:ext cx="12745175" cy="7315200"/>
          </a:xfrm>
        </p:spPr>
      </p:pic>
      <p:sp>
        <p:nvSpPr>
          <p:cNvPr id="5" name="TextBox 4"/>
          <p:cNvSpPr txBox="1"/>
          <p:nvPr/>
        </p:nvSpPr>
        <p:spPr>
          <a:xfrm>
            <a:off x="6032904" y="6443059"/>
            <a:ext cx="2844534" cy="369332"/>
          </a:xfrm>
          <a:prstGeom prst="rect">
            <a:avLst/>
          </a:prstGeom>
          <a:noFill/>
        </p:spPr>
        <p:txBody>
          <a:bodyPr wrap="square" rtlCol="0">
            <a:spAutoFit/>
          </a:bodyPr>
          <a:lstStyle/>
          <a:p>
            <a:r>
              <a:rPr lang="en-US" dirty="0" err="1" smtClean="0"/>
              <a:t>Penarrubia</a:t>
            </a:r>
            <a:r>
              <a:rPr lang="en-US" dirty="0" smtClean="0"/>
              <a:t> et al. 2012</a:t>
            </a:r>
            <a:endParaRPr lang="en-US" dirty="0"/>
          </a:p>
        </p:txBody>
      </p:sp>
    </p:spTree>
    <p:extLst>
      <p:ext uri="{BB962C8B-B14F-4D97-AF65-F5344CB8AC3E}">
        <p14:creationId xmlns:p14="http://schemas.microsoft.com/office/powerpoint/2010/main" val="561697118"/>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Somerville_ATLAST_21Oct2015 (dragged).pdf"/>
          <p:cNvPicPr>
            <a:picLocks noGrp="1" noChangeAspect="1"/>
          </p:cNvPicPr>
          <p:nvPr>
            <p:ph idx="1"/>
          </p:nvPr>
        </p:nvPicPr>
        <p:blipFill>
          <a:blip r:embed="rId3">
            <a:extLst>
              <a:ext uri="{28A0092B-C50C-407E-A947-70E740481C1C}">
                <a14:useLocalDpi xmlns:a14="http://schemas.microsoft.com/office/drawing/2010/main" val="0"/>
              </a:ext>
            </a:extLst>
          </a:blip>
          <a:srcRect l="-17316" r="-17316"/>
          <a:stretch>
            <a:fillRect/>
          </a:stretch>
        </p:blipFill>
        <p:spPr>
          <a:xfrm>
            <a:off x="-1004014" y="228600"/>
            <a:ext cx="11152028" cy="6400800"/>
          </a:xfrm>
        </p:spPr>
      </p:pic>
      <p:sp>
        <p:nvSpPr>
          <p:cNvPr id="5" name="TextBox 4"/>
          <p:cNvSpPr txBox="1"/>
          <p:nvPr/>
        </p:nvSpPr>
        <p:spPr>
          <a:xfrm>
            <a:off x="6032904" y="6443059"/>
            <a:ext cx="2844534" cy="369332"/>
          </a:xfrm>
          <a:prstGeom prst="rect">
            <a:avLst/>
          </a:prstGeom>
          <a:noFill/>
        </p:spPr>
        <p:txBody>
          <a:bodyPr wrap="square" rtlCol="0">
            <a:spAutoFit/>
          </a:bodyPr>
          <a:lstStyle/>
          <a:p>
            <a:r>
              <a:rPr lang="en-US" dirty="0" smtClean="0"/>
              <a:t>Somerville 2015</a:t>
            </a:r>
            <a:endParaRPr lang="en-US" dirty="0"/>
          </a:p>
        </p:txBody>
      </p:sp>
    </p:spTree>
    <p:extLst>
      <p:ext uri="{BB962C8B-B14F-4D97-AF65-F5344CB8AC3E}">
        <p14:creationId xmlns:p14="http://schemas.microsoft.com/office/powerpoint/2010/main" val="114517152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Small scale issues</a:t>
            </a:r>
            <a:endParaRPr lang="en-US" dirty="0"/>
          </a:p>
        </p:txBody>
      </p:sp>
      <p:sp>
        <p:nvSpPr>
          <p:cNvPr id="3" name="Content Placeholder 2"/>
          <p:cNvSpPr>
            <a:spLocks noGrp="1"/>
          </p:cNvSpPr>
          <p:nvPr>
            <p:ph idx="1"/>
          </p:nvPr>
        </p:nvSpPr>
        <p:spPr/>
        <p:txBody>
          <a:bodyPr>
            <a:normAutofit/>
          </a:bodyPr>
          <a:lstStyle/>
          <a:p>
            <a:pPr marL="342900" indent="-342900">
              <a:buFont typeface="Arial"/>
              <a:buChar char="•"/>
            </a:pPr>
            <a:r>
              <a:rPr lang="en-US" sz="2800" dirty="0" smtClean="0"/>
              <a:t>Too many </a:t>
            </a:r>
            <a:r>
              <a:rPr lang="en-US" sz="2800" dirty="0" err="1" smtClean="0"/>
              <a:t>subhalos</a:t>
            </a:r>
            <a:endParaRPr lang="en-US" sz="2800" dirty="0" smtClean="0"/>
          </a:p>
          <a:p>
            <a:pPr marL="342900" indent="-342900">
              <a:buFont typeface="Arial"/>
              <a:buChar char="•"/>
            </a:pPr>
            <a:r>
              <a:rPr lang="en-US" sz="2800" dirty="0" smtClean="0"/>
              <a:t>Core/cusp </a:t>
            </a:r>
          </a:p>
          <a:p>
            <a:pPr marL="342900" indent="-342900">
              <a:buFont typeface="Arial"/>
              <a:buChar char="•"/>
            </a:pPr>
            <a:r>
              <a:rPr lang="en-US" sz="2800" dirty="0" smtClean="0"/>
              <a:t>Too-Big-to-Fail (TBTF)</a:t>
            </a:r>
            <a:endParaRPr lang="en-US" sz="2800" dirty="0"/>
          </a:p>
        </p:txBody>
      </p:sp>
    </p:spTree>
    <p:extLst>
      <p:ext uri="{BB962C8B-B14F-4D97-AF65-F5344CB8AC3E}">
        <p14:creationId xmlns:p14="http://schemas.microsoft.com/office/powerpoint/2010/main" val="178933572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Small scale issues</a:t>
            </a:r>
            <a:endParaRPr lang="en-US" dirty="0"/>
          </a:p>
        </p:txBody>
      </p:sp>
      <p:sp>
        <p:nvSpPr>
          <p:cNvPr id="3" name="Content Placeholder 2"/>
          <p:cNvSpPr>
            <a:spLocks noGrp="1"/>
          </p:cNvSpPr>
          <p:nvPr>
            <p:ph idx="1"/>
          </p:nvPr>
        </p:nvSpPr>
        <p:spPr/>
        <p:txBody>
          <a:bodyPr>
            <a:normAutofit/>
          </a:bodyPr>
          <a:lstStyle/>
          <a:p>
            <a:pPr marL="342900" indent="-342900">
              <a:buFont typeface="Arial"/>
              <a:buChar char="•"/>
            </a:pPr>
            <a:r>
              <a:rPr lang="en-US" sz="2800" dirty="0" smtClean="0"/>
              <a:t>Too many </a:t>
            </a:r>
            <a:r>
              <a:rPr lang="en-US" sz="2800" dirty="0" err="1" smtClean="0"/>
              <a:t>subhalos</a:t>
            </a:r>
            <a:endParaRPr lang="en-US" sz="2800" dirty="0" smtClean="0"/>
          </a:p>
          <a:p>
            <a:pPr marL="342900" indent="-342900">
              <a:buFont typeface="Arial"/>
              <a:buChar char="•"/>
            </a:pPr>
            <a:r>
              <a:rPr lang="en-US" sz="2800" dirty="0" smtClean="0"/>
              <a:t>The centers of these </a:t>
            </a:r>
            <a:r>
              <a:rPr lang="en-US" sz="2800" dirty="0" err="1" smtClean="0"/>
              <a:t>subhalos</a:t>
            </a:r>
            <a:r>
              <a:rPr lang="en-US" sz="2800" dirty="0" smtClean="0"/>
              <a:t> don’t match observation </a:t>
            </a:r>
          </a:p>
          <a:p>
            <a:pPr marL="342900" indent="-342900">
              <a:buFont typeface="Arial"/>
              <a:buChar char="•"/>
            </a:pPr>
            <a:r>
              <a:rPr lang="en-US" sz="2800" dirty="0" smtClean="0"/>
              <a:t>Too-Big-to-Fail (TBTF)</a:t>
            </a:r>
            <a:endParaRPr lang="en-US" sz="2800" dirty="0"/>
          </a:p>
        </p:txBody>
      </p:sp>
    </p:spTree>
    <p:extLst>
      <p:ext uri="{BB962C8B-B14F-4D97-AF65-F5344CB8AC3E}">
        <p14:creationId xmlns:p14="http://schemas.microsoft.com/office/powerpoint/2010/main" val="214618123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Small scale issues</a:t>
            </a:r>
            <a:endParaRPr lang="en-US" dirty="0"/>
          </a:p>
        </p:txBody>
      </p:sp>
      <p:sp>
        <p:nvSpPr>
          <p:cNvPr id="3" name="Content Placeholder 2"/>
          <p:cNvSpPr>
            <a:spLocks noGrp="1"/>
          </p:cNvSpPr>
          <p:nvPr>
            <p:ph idx="1"/>
          </p:nvPr>
        </p:nvSpPr>
        <p:spPr/>
        <p:txBody>
          <a:bodyPr>
            <a:normAutofit/>
          </a:bodyPr>
          <a:lstStyle/>
          <a:p>
            <a:pPr marL="342900" indent="-342900">
              <a:buFont typeface="Arial"/>
              <a:buChar char="•"/>
            </a:pPr>
            <a:r>
              <a:rPr lang="en-US" sz="2800" dirty="0" smtClean="0"/>
              <a:t>Too many </a:t>
            </a:r>
            <a:r>
              <a:rPr lang="en-US" sz="2800" dirty="0" err="1" smtClean="0"/>
              <a:t>subhalos</a:t>
            </a:r>
            <a:endParaRPr lang="en-US" sz="2800" dirty="0" smtClean="0"/>
          </a:p>
          <a:p>
            <a:pPr marL="342900" indent="-342900">
              <a:buFont typeface="Arial"/>
              <a:buChar char="•"/>
            </a:pPr>
            <a:r>
              <a:rPr lang="en-US" sz="2800" dirty="0" smtClean="0"/>
              <a:t>The centers of these </a:t>
            </a:r>
            <a:r>
              <a:rPr lang="en-US" sz="2800" dirty="0" err="1" smtClean="0"/>
              <a:t>subhalos</a:t>
            </a:r>
            <a:r>
              <a:rPr lang="en-US" sz="2800" dirty="0" smtClean="0"/>
              <a:t> don’t match observation </a:t>
            </a:r>
          </a:p>
          <a:p>
            <a:pPr marL="342900" indent="-342900">
              <a:buFont typeface="Arial"/>
              <a:buChar char="•"/>
            </a:pPr>
            <a:r>
              <a:rPr lang="en-US" sz="2800" dirty="0" smtClean="0"/>
              <a:t>The most massive </a:t>
            </a:r>
            <a:r>
              <a:rPr lang="en-US" sz="2800" dirty="0" err="1" smtClean="0"/>
              <a:t>subhalos</a:t>
            </a:r>
            <a:r>
              <a:rPr lang="en-US" sz="2800" dirty="0" smtClean="0"/>
              <a:t> are too dense to match observation</a:t>
            </a:r>
            <a:endParaRPr lang="en-US" sz="2800" dirty="0"/>
          </a:p>
        </p:txBody>
      </p:sp>
    </p:spTree>
    <p:extLst>
      <p:ext uri="{BB962C8B-B14F-4D97-AF65-F5344CB8AC3E}">
        <p14:creationId xmlns:p14="http://schemas.microsoft.com/office/powerpoint/2010/main" val="108894124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dirty="0"/>
          </a:p>
        </p:txBody>
      </p:sp>
      <p:sp>
        <p:nvSpPr>
          <p:cNvPr id="2" name="Title 1"/>
          <p:cNvSpPr>
            <a:spLocks noGrp="1"/>
          </p:cNvSpPr>
          <p:nvPr>
            <p:ph type="title"/>
          </p:nvPr>
        </p:nvSpPr>
        <p:spPr>
          <a:xfrm>
            <a:off x="971227" y="1935022"/>
            <a:ext cx="7105973" cy="2342510"/>
          </a:xfrm>
        </p:spPr>
        <p:txBody>
          <a:bodyPr>
            <a:normAutofit/>
          </a:bodyPr>
          <a:lstStyle/>
          <a:p>
            <a:pPr algn="ctr"/>
            <a:r>
              <a:rPr lang="en-US" dirty="0" smtClean="0"/>
              <a:t>How can we alleviate these conflicts between simulation </a:t>
            </a:r>
            <a:r>
              <a:rPr lang="en-US" smtClean="0"/>
              <a:t>and observation?</a:t>
            </a:r>
            <a:endParaRPr lang="en-US" dirty="0"/>
          </a:p>
        </p:txBody>
      </p:sp>
    </p:spTree>
    <p:extLst>
      <p:ext uri="{BB962C8B-B14F-4D97-AF65-F5344CB8AC3E}">
        <p14:creationId xmlns:p14="http://schemas.microsoft.com/office/powerpoint/2010/main" val="59727553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152718"/>
            <a:ext cx="6947942" cy="1371600"/>
          </a:xfrm>
        </p:spPr>
        <p:txBody>
          <a:bodyPr>
            <a:normAutofit fontScale="90000"/>
          </a:bodyPr>
          <a:lstStyle/>
          <a:p>
            <a:r>
              <a:rPr lang="en-US" dirty="0" smtClean="0"/>
              <a:t>baryons helps to address missing satellites</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416014" y="1752600"/>
            <a:ext cx="5702372" cy="4373563"/>
          </a:xfrm>
        </p:spPr>
      </p:pic>
      <p:sp>
        <p:nvSpPr>
          <p:cNvPr id="5" name="TextBox 4"/>
          <p:cNvSpPr txBox="1"/>
          <p:nvPr/>
        </p:nvSpPr>
        <p:spPr>
          <a:xfrm>
            <a:off x="6744346" y="6488668"/>
            <a:ext cx="2120685" cy="369332"/>
          </a:xfrm>
          <a:prstGeom prst="rect">
            <a:avLst/>
          </a:prstGeom>
          <a:noFill/>
        </p:spPr>
        <p:txBody>
          <a:bodyPr wrap="square" rtlCol="0">
            <a:spAutoFit/>
          </a:bodyPr>
          <a:lstStyle/>
          <a:p>
            <a:r>
              <a:rPr lang="en-US" dirty="0" smtClean="0"/>
              <a:t>Wetzel et al. 2016</a:t>
            </a:r>
            <a:endParaRPr lang="en-US" dirty="0"/>
          </a:p>
        </p:txBody>
      </p:sp>
    </p:spTree>
    <p:extLst>
      <p:ext uri="{BB962C8B-B14F-4D97-AF65-F5344CB8AC3E}">
        <p14:creationId xmlns:p14="http://schemas.microsoft.com/office/powerpoint/2010/main" val="73763540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ΛCDM?</a:t>
            </a:r>
            <a:endParaRPr lang="en-US" dirty="0"/>
          </a:p>
        </p:txBody>
      </p:sp>
      <p:sp>
        <p:nvSpPr>
          <p:cNvPr id="3" name="Content Placeholder 2"/>
          <p:cNvSpPr>
            <a:spLocks noGrp="1"/>
          </p:cNvSpPr>
          <p:nvPr>
            <p:ph idx="1"/>
          </p:nvPr>
        </p:nvSpPr>
        <p:spPr/>
        <p:txBody>
          <a:bodyPr/>
          <a:lstStyle/>
          <a:p>
            <a:pPr marL="342900" indent="-342900">
              <a:buFont typeface="Arial" charset="0"/>
              <a:buChar char="•"/>
            </a:pPr>
            <a:r>
              <a:rPr lang="en-US" dirty="0" smtClean="0"/>
              <a:t>Majority of matter in the </a:t>
            </a:r>
            <a:r>
              <a:rPr lang="en-US" dirty="0" smtClean="0"/>
              <a:t>Universe </a:t>
            </a:r>
            <a:r>
              <a:rPr lang="en-US" dirty="0" smtClean="0"/>
              <a:t>is cold dark matter</a:t>
            </a:r>
          </a:p>
          <a:p>
            <a:pPr marL="342900" indent="-342900">
              <a:buFont typeface="Arial" charset="0"/>
              <a:buChar char="•"/>
            </a:pPr>
            <a:r>
              <a:rPr lang="en-US" dirty="0" smtClean="0"/>
              <a:t>Structure in the Universe is formed hierarchically</a:t>
            </a:r>
            <a:endParaRPr lang="en-US" dirty="0"/>
          </a:p>
        </p:txBody>
      </p:sp>
    </p:spTree>
    <p:extLst>
      <p:ext uri="{BB962C8B-B14F-4D97-AF65-F5344CB8AC3E}">
        <p14:creationId xmlns:p14="http://schemas.microsoft.com/office/powerpoint/2010/main" val="161157764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718"/>
            <a:ext cx="8082366" cy="1371600"/>
          </a:xfrm>
        </p:spPr>
        <p:txBody>
          <a:bodyPr>
            <a:normAutofit/>
          </a:bodyPr>
          <a:lstStyle/>
          <a:p>
            <a:r>
              <a:rPr lang="en-US" sz="3200" dirty="0" smtClean="0"/>
              <a:t>Baryons can </a:t>
            </a:r>
            <a:r>
              <a:rPr lang="en-US" sz="3200" dirty="0" smtClean="0"/>
              <a:t>also produce </a:t>
            </a:r>
            <a:r>
              <a:rPr lang="en-US" sz="3200" dirty="0" smtClean="0"/>
              <a:t/>
            </a:r>
            <a:br>
              <a:rPr lang="en-US" sz="3200" dirty="0" smtClean="0"/>
            </a:br>
            <a:r>
              <a:rPr lang="en-US" sz="3200" dirty="0" smtClean="0"/>
              <a:t>cored density profiles</a:t>
            </a:r>
            <a:endParaRPr lang="en-US" sz="3200" dirty="0"/>
          </a:p>
        </p:txBody>
      </p:sp>
      <p:pic>
        <p:nvPicPr>
          <p:cNvPr id="4" name="Content Placeholder 3" descr="gov12fig2.pdf"/>
          <p:cNvPicPr>
            <a:picLocks noGrp="1" noChangeAspect="1"/>
          </p:cNvPicPr>
          <p:nvPr>
            <p:ph idx="1"/>
          </p:nvPr>
        </p:nvPicPr>
        <p:blipFill>
          <a:blip r:embed="rId3">
            <a:extLst>
              <a:ext uri="{28A0092B-C50C-407E-A947-70E740481C1C}">
                <a14:useLocalDpi xmlns:a14="http://schemas.microsoft.com/office/drawing/2010/main" val="0"/>
              </a:ext>
            </a:extLst>
          </a:blip>
          <a:srcRect l="-37114" r="-37114"/>
          <a:stretch>
            <a:fillRect/>
          </a:stretch>
        </p:blipFill>
        <p:spPr>
          <a:xfrm>
            <a:off x="-417485" y="1568321"/>
            <a:ext cx="8848563" cy="5078707"/>
          </a:xfrm>
        </p:spPr>
      </p:pic>
      <p:sp>
        <p:nvSpPr>
          <p:cNvPr id="11" name="TextBox 10"/>
          <p:cNvSpPr txBox="1"/>
          <p:nvPr/>
        </p:nvSpPr>
        <p:spPr>
          <a:xfrm>
            <a:off x="2438399" y="3950443"/>
            <a:ext cx="1596325" cy="338554"/>
          </a:xfrm>
          <a:prstGeom prst="rect">
            <a:avLst/>
          </a:prstGeom>
          <a:noFill/>
        </p:spPr>
        <p:txBody>
          <a:bodyPr wrap="square" rtlCol="0">
            <a:spAutoFit/>
          </a:bodyPr>
          <a:lstStyle/>
          <a:p>
            <a:pPr algn="ctr"/>
            <a:r>
              <a:rPr lang="en-US" sz="1600" dirty="0" smtClean="0"/>
              <a:t>Cores</a:t>
            </a:r>
            <a:endParaRPr lang="en-US" sz="1600" dirty="0"/>
          </a:p>
        </p:txBody>
      </p:sp>
      <p:sp>
        <p:nvSpPr>
          <p:cNvPr id="12" name="TextBox 11"/>
          <p:cNvSpPr txBox="1"/>
          <p:nvPr/>
        </p:nvSpPr>
        <p:spPr>
          <a:xfrm>
            <a:off x="2438399" y="4441993"/>
            <a:ext cx="1596325" cy="338554"/>
          </a:xfrm>
          <a:prstGeom prst="rect">
            <a:avLst/>
          </a:prstGeom>
          <a:noFill/>
        </p:spPr>
        <p:txBody>
          <a:bodyPr wrap="square" rtlCol="0">
            <a:spAutoFit/>
          </a:bodyPr>
          <a:lstStyle/>
          <a:p>
            <a:pPr algn="ctr"/>
            <a:r>
              <a:rPr lang="en-US" sz="1600" dirty="0" smtClean="0"/>
              <a:t>Cusps</a:t>
            </a:r>
            <a:endParaRPr lang="en-US" sz="1600" dirty="0"/>
          </a:p>
        </p:txBody>
      </p:sp>
      <p:sp>
        <p:nvSpPr>
          <p:cNvPr id="13" name="TextBox 12"/>
          <p:cNvSpPr txBox="1"/>
          <p:nvPr/>
        </p:nvSpPr>
        <p:spPr>
          <a:xfrm>
            <a:off x="6420362" y="6550223"/>
            <a:ext cx="2844534" cy="369332"/>
          </a:xfrm>
          <a:prstGeom prst="rect">
            <a:avLst/>
          </a:prstGeom>
          <a:noFill/>
        </p:spPr>
        <p:txBody>
          <a:bodyPr wrap="square" rtlCol="0">
            <a:spAutoFit/>
          </a:bodyPr>
          <a:lstStyle/>
          <a:p>
            <a:r>
              <a:rPr lang="en-US" dirty="0" err="1" smtClean="0"/>
              <a:t>Governato</a:t>
            </a:r>
            <a:r>
              <a:rPr lang="en-US" dirty="0" smtClean="0"/>
              <a:t> et al. 2012</a:t>
            </a:r>
            <a:endParaRPr lang="en-US" dirty="0"/>
          </a:p>
        </p:txBody>
      </p:sp>
      <p:cxnSp>
        <p:nvCxnSpPr>
          <p:cNvPr id="15" name="Straight Connector 14"/>
          <p:cNvCxnSpPr/>
          <p:nvPr/>
        </p:nvCxnSpPr>
        <p:spPr>
          <a:xfrm>
            <a:off x="2438400" y="4333000"/>
            <a:ext cx="3818021" cy="0"/>
          </a:xfrm>
          <a:prstGeom prst="line">
            <a:avLst/>
          </a:prstGeom>
          <a:ln w="19050">
            <a:prstDash val="lgDash"/>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2727159" y="3920787"/>
            <a:ext cx="0" cy="859760"/>
          </a:xfrm>
          <a:prstGeom prst="line">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21" name="Rectangle 20"/>
          <p:cNvSpPr/>
          <p:nvPr/>
        </p:nvSpPr>
        <p:spPr>
          <a:xfrm>
            <a:off x="2980102" y="1979688"/>
            <a:ext cx="1026694" cy="2085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4796589" y="3849906"/>
            <a:ext cx="417094" cy="4211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p:cNvSpPr txBox="1"/>
          <p:nvPr/>
        </p:nvSpPr>
        <p:spPr>
          <a:xfrm>
            <a:off x="2980102" y="1880458"/>
            <a:ext cx="1640024" cy="307777"/>
          </a:xfrm>
          <a:prstGeom prst="rect">
            <a:avLst/>
          </a:prstGeom>
          <a:noFill/>
        </p:spPr>
        <p:txBody>
          <a:bodyPr wrap="square" rtlCol="0">
            <a:spAutoFit/>
          </a:bodyPr>
          <a:lstStyle/>
          <a:p>
            <a:r>
              <a:rPr lang="en-US" sz="1400" dirty="0" smtClean="0">
                <a:latin typeface="Times New Roman" charset="0"/>
                <a:ea typeface="Times New Roman" charset="0"/>
                <a:cs typeface="Times New Roman" charset="0"/>
              </a:rPr>
              <a:t>Baryon simulations</a:t>
            </a:r>
            <a:endParaRPr lang="en-US" sz="1400" dirty="0">
              <a:latin typeface="Times New Roman" charset="0"/>
              <a:ea typeface="Times New Roman" charset="0"/>
              <a:cs typeface="Times New Roman" charset="0"/>
            </a:endParaRPr>
          </a:p>
        </p:txBody>
      </p:sp>
      <p:sp>
        <p:nvSpPr>
          <p:cNvPr id="25" name="Rectangle 24"/>
          <p:cNvSpPr/>
          <p:nvPr/>
        </p:nvSpPr>
        <p:spPr>
          <a:xfrm>
            <a:off x="3449053" y="2454442"/>
            <a:ext cx="1026694" cy="2085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7159562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199" y="152718"/>
            <a:ext cx="7916779" cy="1371600"/>
          </a:xfrm>
        </p:spPr>
        <p:txBody>
          <a:bodyPr/>
          <a:lstStyle/>
          <a:p>
            <a:r>
              <a:rPr lang="en-US" dirty="0" smtClean="0"/>
              <a:t>Initially we start with a </a:t>
            </a:r>
            <a:r>
              <a:rPr lang="en-US" dirty="0" err="1" smtClean="0"/>
              <a:t>cuspy</a:t>
            </a:r>
            <a:r>
              <a:rPr lang="en-US" dirty="0" smtClean="0"/>
              <a:t> profile</a:t>
            </a:r>
            <a:endParaRPr lang="en-US" dirty="0"/>
          </a:p>
        </p:txBody>
      </p:sp>
      <p:sp>
        <p:nvSpPr>
          <p:cNvPr id="3" name="Content Placeholder 2"/>
          <p:cNvSpPr>
            <a:spLocks noGrp="1"/>
          </p:cNvSpPr>
          <p:nvPr>
            <p:ph idx="1"/>
          </p:nvPr>
        </p:nvSpPr>
        <p:spPr/>
        <p:txBody>
          <a:bodyPr/>
          <a:lstStyle/>
          <a:p>
            <a:endParaRPr lang="en-US" dirty="0"/>
          </a:p>
        </p:txBody>
      </p:sp>
      <p:sp>
        <p:nvSpPr>
          <p:cNvPr id="4" name="Oval 3"/>
          <p:cNvSpPr/>
          <p:nvPr/>
        </p:nvSpPr>
        <p:spPr>
          <a:xfrm>
            <a:off x="843379" y="2386902"/>
            <a:ext cx="3197522" cy="319752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1716505" y="3288632"/>
            <a:ext cx="1475873" cy="1379620"/>
          </a:xfrm>
          <a:prstGeom prst="ellipse">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5-Point Star 11"/>
          <p:cNvSpPr/>
          <p:nvPr/>
        </p:nvSpPr>
        <p:spPr>
          <a:xfrm>
            <a:off x="2117556" y="4026568"/>
            <a:ext cx="249697" cy="249697"/>
          </a:xfrm>
          <a:prstGeom prst="star5">
            <a:avLst/>
          </a:prstGeom>
          <a:solidFill>
            <a:schemeClr val="accent2"/>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5-Point Star 12"/>
          <p:cNvSpPr/>
          <p:nvPr/>
        </p:nvSpPr>
        <p:spPr>
          <a:xfrm>
            <a:off x="2269956" y="4178968"/>
            <a:ext cx="249697" cy="249697"/>
          </a:xfrm>
          <a:prstGeom prst="star5">
            <a:avLst/>
          </a:prstGeom>
          <a:solidFill>
            <a:schemeClr val="accent2"/>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5-Point Star 13"/>
          <p:cNvSpPr/>
          <p:nvPr/>
        </p:nvSpPr>
        <p:spPr>
          <a:xfrm>
            <a:off x="2503734" y="4101313"/>
            <a:ext cx="249697" cy="249697"/>
          </a:xfrm>
          <a:prstGeom prst="star5">
            <a:avLst/>
          </a:prstGeom>
          <a:solidFill>
            <a:schemeClr val="accent2"/>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5-Point Star 14"/>
          <p:cNvSpPr/>
          <p:nvPr/>
        </p:nvSpPr>
        <p:spPr>
          <a:xfrm>
            <a:off x="2399452" y="3890717"/>
            <a:ext cx="249697" cy="249697"/>
          </a:xfrm>
          <a:prstGeom prst="star5">
            <a:avLst/>
          </a:prstGeom>
          <a:solidFill>
            <a:schemeClr val="accent2"/>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5-Point Star 15"/>
          <p:cNvSpPr/>
          <p:nvPr/>
        </p:nvSpPr>
        <p:spPr>
          <a:xfrm>
            <a:off x="2628583" y="3884791"/>
            <a:ext cx="249697" cy="249697"/>
          </a:xfrm>
          <a:prstGeom prst="star5">
            <a:avLst/>
          </a:prstGeom>
          <a:solidFill>
            <a:schemeClr val="accent2"/>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5-Point Star 16"/>
          <p:cNvSpPr/>
          <p:nvPr/>
        </p:nvSpPr>
        <p:spPr>
          <a:xfrm>
            <a:off x="2516863" y="3687912"/>
            <a:ext cx="249697" cy="249697"/>
          </a:xfrm>
          <a:prstGeom prst="star5">
            <a:avLst/>
          </a:prstGeom>
          <a:solidFill>
            <a:schemeClr val="accent2"/>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5-Point Star 17"/>
          <p:cNvSpPr/>
          <p:nvPr/>
        </p:nvSpPr>
        <p:spPr>
          <a:xfrm>
            <a:off x="2242404" y="3640718"/>
            <a:ext cx="249697" cy="249697"/>
          </a:xfrm>
          <a:prstGeom prst="star5">
            <a:avLst/>
          </a:prstGeom>
          <a:solidFill>
            <a:schemeClr val="accent2"/>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5-Point Star 18"/>
          <p:cNvSpPr/>
          <p:nvPr/>
        </p:nvSpPr>
        <p:spPr>
          <a:xfrm>
            <a:off x="2117556" y="3785989"/>
            <a:ext cx="249697" cy="249697"/>
          </a:xfrm>
          <a:prstGeom prst="star5">
            <a:avLst/>
          </a:prstGeom>
          <a:solidFill>
            <a:schemeClr val="accent2"/>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5" name="Group 34"/>
          <p:cNvGrpSpPr>
            <a:grpSpLocks noChangeAspect="1"/>
          </p:cNvGrpSpPr>
          <p:nvPr/>
        </p:nvGrpSpPr>
        <p:grpSpPr>
          <a:xfrm>
            <a:off x="4910328" y="2450592"/>
            <a:ext cx="3680046" cy="2916936"/>
            <a:chOff x="3304098" y="1101850"/>
            <a:chExt cx="5517746" cy="4373563"/>
          </a:xfrm>
        </p:grpSpPr>
        <p:grpSp>
          <p:nvGrpSpPr>
            <p:cNvPr id="30" name="Group 29"/>
            <p:cNvGrpSpPr/>
            <p:nvPr/>
          </p:nvGrpSpPr>
          <p:grpSpPr>
            <a:xfrm>
              <a:off x="3304098" y="1101850"/>
              <a:ext cx="5517746" cy="4373563"/>
              <a:chOff x="3224577" y="294689"/>
              <a:chExt cx="5517746" cy="4373563"/>
            </a:xfrm>
          </p:grpSpPr>
          <p:pic>
            <p:nvPicPr>
              <p:cNvPr id="21" name="Content Placeholder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24577" y="294689"/>
                <a:ext cx="5517746" cy="4373563"/>
              </a:xfrm>
              <a:prstGeom prst="rect">
                <a:avLst/>
              </a:prstGeom>
            </p:spPr>
          </p:pic>
          <p:sp>
            <p:nvSpPr>
              <p:cNvPr id="24" name="Rectangle 23"/>
              <p:cNvSpPr/>
              <p:nvPr/>
            </p:nvSpPr>
            <p:spPr>
              <a:xfrm>
                <a:off x="3913789" y="2037347"/>
                <a:ext cx="2198253" cy="1212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4050147" y="2132000"/>
                <a:ext cx="2198253" cy="1212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4186505" y="2203460"/>
                <a:ext cx="2198253" cy="1212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4298798" y="2282947"/>
                <a:ext cx="2198253" cy="1212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4384266" y="2331958"/>
                <a:ext cx="2198253" cy="1212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2" name="Freeform 31"/>
            <p:cNvSpPr/>
            <p:nvPr/>
          </p:nvSpPr>
          <p:spPr>
            <a:xfrm>
              <a:off x="4074694" y="1540042"/>
              <a:ext cx="2983832" cy="1892968"/>
            </a:xfrm>
            <a:custGeom>
              <a:avLst/>
              <a:gdLst>
                <a:gd name="connsiteX0" fmla="*/ 0 w 2983832"/>
                <a:gd name="connsiteY0" fmla="*/ 0 h 1892968"/>
                <a:gd name="connsiteX1" fmla="*/ 1475874 w 2983832"/>
                <a:gd name="connsiteY1" fmla="*/ 770021 h 1892968"/>
                <a:gd name="connsiteX2" fmla="*/ 2983832 w 2983832"/>
                <a:gd name="connsiteY2" fmla="*/ 1892968 h 1892968"/>
                <a:gd name="connsiteX3" fmla="*/ 2983832 w 2983832"/>
                <a:gd name="connsiteY3" fmla="*/ 1892968 h 1892968"/>
              </a:gdLst>
              <a:ahLst/>
              <a:cxnLst>
                <a:cxn ang="0">
                  <a:pos x="connsiteX0" y="connsiteY0"/>
                </a:cxn>
                <a:cxn ang="0">
                  <a:pos x="connsiteX1" y="connsiteY1"/>
                </a:cxn>
                <a:cxn ang="0">
                  <a:pos x="connsiteX2" y="connsiteY2"/>
                </a:cxn>
                <a:cxn ang="0">
                  <a:pos x="connsiteX3" y="connsiteY3"/>
                </a:cxn>
              </a:cxnLst>
              <a:rect l="l" t="t" r="r" b="b"/>
              <a:pathLst>
                <a:path w="2983832" h="1892968">
                  <a:moveTo>
                    <a:pt x="0" y="0"/>
                  </a:moveTo>
                  <a:cubicBezTo>
                    <a:pt x="489284" y="227263"/>
                    <a:pt x="978569" y="454526"/>
                    <a:pt x="1475874" y="770021"/>
                  </a:cubicBezTo>
                  <a:cubicBezTo>
                    <a:pt x="1973179" y="1085516"/>
                    <a:pt x="2983832" y="1892968"/>
                    <a:pt x="2983832" y="1892968"/>
                  </a:cubicBezTo>
                  <a:lnTo>
                    <a:pt x="2983832" y="1892968"/>
                  </a:lnTo>
                </a:path>
              </a:pathLst>
            </a:custGeom>
            <a:noFill/>
            <a:ln w="44450">
              <a:solidFill>
                <a:srgbClr val="52C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TextBox 4"/>
          <p:cNvSpPr txBox="1"/>
          <p:nvPr/>
        </p:nvSpPr>
        <p:spPr>
          <a:xfrm>
            <a:off x="6416838" y="2645201"/>
            <a:ext cx="1685333" cy="923330"/>
          </a:xfrm>
          <a:prstGeom prst="rect">
            <a:avLst/>
          </a:prstGeom>
          <a:noFill/>
        </p:spPr>
        <p:txBody>
          <a:bodyPr wrap="square" rtlCol="0">
            <a:spAutoFit/>
          </a:bodyPr>
          <a:lstStyle/>
          <a:p>
            <a:r>
              <a:rPr lang="en-US" dirty="0" smtClean="0"/>
              <a:t>DMO: 𝛂~-1</a:t>
            </a:r>
          </a:p>
          <a:p>
            <a:r>
              <a:rPr lang="en-US" dirty="0" smtClean="0">
                <a:solidFill>
                  <a:srgbClr val="52C0C0"/>
                </a:solidFill>
              </a:rPr>
              <a:t>Hydro: </a:t>
            </a:r>
            <a:r>
              <a:rPr lang="en-US" dirty="0">
                <a:solidFill>
                  <a:srgbClr val="52C0C0"/>
                </a:solidFill>
              </a:rPr>
              <a:t>𝛂~-1</a:t>
            </a:r>
          </a:p>
          <a:p>
            <a:endParaRPr lang="en-US" dirty="0"/>
          </a:p>
        </p:txBody>
      </p:sp>
      <p:sp>
        <p:nvSpPr>
          <p:cNvPr id="6" name="Freeform 5"/>
          <p:cNvSpPr/>
          <p:nvPr/>
        </p:nvSpPr>
        <p:spPr>
          <a:xfrm>
            <a:off x="7144639" y="3842205"/>
            <a:ext cx="85281" cy="57023"/>
          </a:xfrm>
          <a:custGeom>
            <a:avLst/>
            <a:gdLst>
              <a:gd name="connsiteX0" fmla="*/ 85281 w 85281"/>
              <a:gd name="connsiteY0" fmla="*/ 57023 h 57023"/>
              <a:gd name="connsiteX1" fmla="*/ 37903 w 85281"/>
              <a:gd name="connsiteY1" fmla="*/ 28597 h 57023"/>
              <a:gd name="connsiteX2" fmla="*/ 23689 w 85281"/>
              <a:gd name="connsiteY2" fmla="*/ 19121 h 57023"/>
              <a:gd name="connsiteX3" fmla="*/ 4738 w 85281"/>
              <a:gd name="connsiteY3" fmla="*/ 170 h 57023"/>
              <a:gd name="connsiteX4" fmla="*/ 0 w 85281"/>
              <a:gd name="connsiteY4" fmla="*/ 170 h 570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281" h="57023">
                <a:moveTo>
                  <a:pt x="85281" y="57023"/>
                </a:moveTo>
                <a:cubicBezTo>
                  <a:pt x="56144" y="42455"/>
                  <a:pt x="72206" y="51465"/>
                  <a:pt x="37903" y="28597"/>
                </a:cubicBezTo>
                <a:lnTo>
                  <a:pt x="23689" y="19121"/>
                </a:lnTo>
                <a:cubicBezTo>
                  <a:pt x="17946" y="1892"/>
                  <a:pt x="23115" y="4763"/>
                  <a:pt x="4738" y="170"/>
                </a:cubicBezTo>
                <a:cubicBezTo>
                  <a:pt x="3206" y="-213"/>
                  <a:pt x="1579" y="170"/>
                  <a:pt x="0" y="170"/>
                </a:cubicBezTo>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19"/>
          <p:cNvSpPr/>
          <p:nvPr/>
        </p:nvSpPr>
        <p:spPr>
          <a:xfrm>
            <a:off x="7305270" y="3878876"/>
            <a:ext cx="122320" cy="129381"/>
          </a:xfrm>
          <a:custGeom>
            <a:avLst/>
            <a:gdLst>
              <a:gd name="connsiteX0" fmla="*/ 109424 w 122320"/>
              <a:gd name="connsiteY0" fmla="*/ 124585 h 129381"/>
              <a:gd name="connsiteX1" fmla="*/ 455 w 122320"/>
              <a:gd name="connsiteY1" fmla="*/ 1401 h 129381"/>
              <a:gd name="connsiteX2" fmla="*/ 14668 w 122320"/>
              <a:gd name="connsiteY2" fmla="*/ 6139 h 129381"/>
              <a:gd name="connsiteX3" fmla="*/ 33619 w 122320"/>
              <a:gd name="connsiteY3" fmla="*/ 29828 h 129381"/>
              <a:gd name="connsiteX4" fmla="*/ 57308 w 122320"/>
              <a:gd name="connsiteY4" fmla="*/ 58255 h 129381"/>
              <a:gd name="connsiteX5" fmla="*/ 71522 w 122320"/>
              <a:gd name="connsiteY5" fmla="*/ 67731 h 129381"/>
              <a:gd name="connsiteX6" fmla="*/ 95211 w 122320"/>
              <a:gd name="connsiteY6" fmla="*/ 86682 h 129381"/>
              <a:gd name="connsiteX7" fmla="*/ 104687 w 122320"/>
              <a:gd name="connsiteY7" fmla="*/ 100896 h 129381"/>
              <a:gd name="connsiteX8" fmla="*/ 118900 w 122320"/>
              <a:gd name="connsiteY8" fmla="*/ 105633 h 129381"/>
              <a:gd name="connsiteX9" fmla="*/ 109424 w 122320"/>
              <a:gd name="connsiteY9" fmla="*/ 124585 h 129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2320" h="129381">
                <a:moveTo>
                  <a:pt x="109424" y="124585"/>
                </a:moveTo>
                <a:cubicBezTo>
                  <a:pt x="89683" y="107213"/>
                  <a:pt x="34702" y="44210"/>
                  <a:pt x="455" y="1401"/>
                </a:cubicBezTo>
                <a:cubicBezTo>
                  <a:pt x="-2665" y="-2499"/>
                  <a:pt x="11137" y="2608"/>
                  <a:pt x="14668" y="6139"/>
                </a:cubicBezTo>
                <a:cubicBezTo>
                  <a:pt x="60428" y="51901"/>
                  <a:pt x="-29465" y="-12227"/>
                  <a:pt x="33619" y="29828"/>
                </a:cubicBezTo>
                <a:cubicBezTo>
                  <a:pt x="42936" y="43804"/>
                  <a:pt x="43628" y="46855"/>
                  <a:pt x="57308" y="58255"/>
                </a:cubicBezTo>
                <a:cubicBezTo>
                  <a:pt x="61683" y="61900"/>
                  <a:pt x="66784" y="64572"/>
                  <a:pt x="71522" y="67731"/>
                </a:cubicBezTo>
                <a:cubicBezTo>
                  <a:pt x="98681" y="108467"/>
                  <a:pt x="62517" y="60525"/>
                  <a:pt x="95211" y="86682"/>
                </a:cubicBezTo>
                <a:cubicBezTo>
                  <a:pt x="99657" y="90239"/>
                  <a:pt x="100240" y="97339"/>
                  <a:pt x="104687" y="100896"/>
                </a:cubicBezTo>
                <a:cubicBezTo>
                  <a:pt x="108587" y="104016"/>
                  <a:pt x="114433" y="103400"/>
                  <a:pt x="118900" y="105633"/>
                </a:cubicBezTo>
                <a:cubicBezTo>
                  <a:pt x="120898" y="106632"/>
                  <a:pt x="129165" y="141957"/>
                  <a:pt x="109424" y="124585"/>
                </a:cubicBezTo>
                <a:close/>
              </a:path>
            </a:pathLst>
          </a:cu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21"/>
          <p:cNvSpPr/>
          <p:nvPr/>
        </p:nvSpPr>
        <p:spPr>
          <a:xfrm>
            <a:off x="7201493" y="3894491"/>
            <a:ext cx="90018" cy="66330"/>
          </a:xfrm>
          <a:custGeom>
            <a:avLst/>
            <a:gdLst>
              <a:gd name="connsiteX0" fmla="*/ 0 w 90018"/>
              <a:gd name="connsiteY0" fmla="*/ 0 h 66330"/>
              <a:gd name="connsiteX1" fmla="*/ 18951 w 90018"/>
              <a:gd name="connsiteY1" fmla="*/ 9476 h 66330"/>
              <a:gd name="connsiteX2" fmla="*/ 47378 w 90018"/>
              <a:gd name="connsiteY2" fmla="*/ 28427 h 66330"/>
              <a:gd name="connsiteX3" fmla="*/ 56853 w 90018"/>
              <a:gd name="connsiteY3" fmla="*/ 42641 h 66330"/>
              <a:gd name="connsiteX4" fmla="*/ 71067 w 90018"/>
              <a:gd name="connsiteY4" fmla="*/ 47378 h 66330"/>
              <a:gd name="connsiteX5" fmla="*/ 90018 w 90018"/>
              <a:gd name="connsiteY5" fmla="*/ 66330 h 66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018" h="66330">
                <a:moveTo>
                  <a:pt x="0" y="0"/>
                </a:moveTo>
                <a:cubicBezTo>
                  <a:pt x="6317" y="3159"/>
                  <a:pt x="12895" y="5842"/>
                  <a:pt x="18951" y="9476"/>
                </a:cubicBezTo>
                <a:cubicBezTo>
                  <a:pt x="28716" y="15335"/>
                  <a:pt x="47378" y="28427"/>
                  <a:pt x="47378" y="28427"/>
                </a:cubicBezTo>
                <a:cubicBezTo>
                  <a:pt x="50536" y="33165"/>
                  <a:pt x="52407" y="39084"/>
                  <a:pt x="56853" y="42641"/>
                </a:cubicBezTo>
                <a:cubicBezTo>
                  <a:pt x="60753" y="45761"/>
                  <a:pt x="66600" y="45145"/>
                  <a:pt x="71067" y="47378"/>
                </a:cubicBezTo>
                <a:cubicBezTo>
                  <a:pt x="86312" y="55000"/>
                  <a:pt x="83916" y="54126"/>
                  <a:pt x="90018" y="66330"/>
                </a:cubicBezTo>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22"/>
          <p:cNvSpPr/>
          <p:nvPr/>
        </p:nvSpPr>
        <p:spPr>
          <a:xfrm>
            <a:off x="6997514" y="3779491"/>
            <a:ext cx="176004" cy="106989"/>
          </a:xfrm>
          <a:custGeom>
            <a:avLst/>
            <a:gdLst>
              <a:gd name="connsiteX0" fmla="*/ 252 w 176004"/>
              <a:gd name="connsiteY0" fmla="*/ 24982 h 106989"/>
              <a:gd name="connsiteX1" fmla="*/ 19203 w 176004"/>
              <a:gd name="connsiteY1" fmla="*/ 29719 h 106989"/>
              <a:gd name="connsiteX2" fmla="*/ 52368 w 176004"/>
              <a:gd name="connsiteY2" fmla="*/ 34457 h 106989"/>
              <a:gd name="connsiteX3" fmla="*/ 80795 w 176004"/>
              <a:gd name="connsiteY3" fmla="*/ 39195 h 106989"/>
              <a:gd name="connsiteX4" fmla="*/ 109222 w 176004"/>
              <a:gd name="connsiteY4" fmla="*/ 58146 h 106989"/>
              <a:gd name="connsiteX5" fmla="*/ 123435 w 176004"/>
              <a:gd name="connsiteY5" fmla="*/ 67622 h 106989"/>
              <a:gd name="connsiteX6" fmla="*/ 137649 w 176004"/>
              <a:gd name="connsiteY6" fmla="*/ 72360 h 106989"/>
              <a:gd name="connsiteX7" fmla="*/ 166076 w 176004"/>
              <a:gd name="connsiteY7" fmla="*/ 91311 h 106989"/>
              <a:gd name="connsiteX8" fmla="*/ 175551 w 176004"/>
              <a:gd name="connsiteY8" fmla="*/ 105525 h 106989"/>
              <a:gd name="connsiteX9" fmla="*/ 161338 w 176004"/>
              <a:gd name="connsiteY9" fmla="*/ 100787 h 106989"/>
              <a:gd name="connsiteX10" fmla="*/ 132911 w 176004"/>
              <a:gd name="connsiteY10" fmla="*/ 77098 h 106989"/>
              <a:gd name="connsiteX11" fmla="*/ 118697 w 176004"/>
              <a:gd name="connsiteY11" fmla="*/ 67622 h 106989"/>
              <a:gd name="connsiteX12" fmla="*/ 113960 w 176004"/>
              <a:gd name="connsiteY12" fmla="*/ 53408 h 106989"/>
              <a:gd name="connsiteX13" fmla="*/ 85533 w 176004"/>
              <a:gd name="connsiteY13" fmla="*/ 29719 h 106989"/>
              <a:gd name="connsiteX14" fmla="*/ 57106 w 176004"/>
              <a:gd name="connsiteY14" fmla="*/ 20244 h 106989"/>
              <a:gd name="connsiteX15" fmla="*/ 47630 w 176004"/>
              <a:gd name="connsiteY15" fmla="*/ 6030 h 106989"/>
              <a:gd name="connsiteX16" fmla="*/ 33417 w 176004"/>
              <a:gd name="connsiteY16" fmla="*/ 1292 h 106989"/>
              <a:gd name="connsiteX17" fmla="*/ 252 w 176004"/>
              <a:gd name="connsiteY17" fmla="*/ 24982 h 106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6004" h="106989">
                <a:moveTo>
                  <a:pt x="252" y="24982"/>
                </a:moveTo>
                <a:cubicBezTo>
                  <a:pt x="-2117" y="29720"/>
                  <a:pt x="12797" y="28554"/>
                  <a:pt x="19203" y="29719"/>
                </a:cubicBezTo>
                <a:cubicBezTo>
                  <a:pt x="30190" y="31717"/>
                  <a:pt x="41331" y="32759"/>
                  <a:pt x="52368" y="34457"/>
                </a:cubicBezTo>
                <a:cubicBezTo>
                  <a:pt x="61863" y="35918"/>
                  <a:pt x="71319" y="37616"/>
                  <a:pt x="80795" y="39195"/>
                </a:cubicBezTo>
                <a:lnTo>
                  <a:pt x="109222" y="58146"/>
                </a:lnTo>
                <a:cubicBezTo>
                  <a:pt x="113960" y="61305"/>
                  <a:pt x="118033" y="65821"/>
                  <a:pt x="123435" y="67622"/>
                </a:cubicBezTo>
                <a:cubicBezTo>
                  <a:pt x="128173" y="69201"/>
                  <a:pt x="133283" y="69935"/>
                  <a:pt x="137649" y="72360"/>
                </a:cubicBezTo>
                <a:cubicBezTo>
                  <a:pt x="147604" y="77891"/>
                  <a:pt x="166076" y="91311"/>
                  <a:pt x="166076" y="91311"/>
                </a:cubicBezTo>
                <a:cubicBezTo>
                  <a:pt x="169234" y="96049"/>
                  <a:pt x="178098" y="100432"/>
                  <a:pt x="175551" y="105525"/>
                </a:cubicBezTo>
                <a:cubicBezTo>
                  <a:pt x="173318" y="109992"/>
                  <a:pt x="165805" y="103020"/>
                  <a:pt x="161338" y="100787"/>
                </a:cubicBezTo>
                <a:cubicBezTo>
                  <a:pt x="143692" y="91963"/>
                  <a:pt x="148630" y="90197"/>
                  <a:pt x="132911" y="77098"/>
                </a:cubicBezTo>
                <a:cubicBezTo>
                  <a:pt x="128536" y="73453"/>
                  <a:pt x="123435" y="70781"/>
                  <a:pt x="118697" y="67622"/>
                </a:cubicBezTo>
                <a:cubicBezTo>
                  <a:pt x="117118" y="62884"/>
                  <a:pt x="116730" y="57563"/>
                  <a:pt x="113960" y="53408"/>
                </a:cubicBezTo>
                <a:cubicBezTo>
                  <a:pt x="109264" y="46364"/>
                  <a:pt x="93810" y="33398"/>
                  <a:pt x="85533" y="29719"/>
                </a:cubicBezTo>
                <a:cubicBezTo>
                  <a:pt x="76406" y="25662"/>
                  <a:pt x="57106" y="20244"/>
                  <a:pt x="57106" y="20244"/>
                </a:cubicBezTo>
                <a:cubicBezTo>
                  <a:pt x="53947" y="15506"/>
                  <a:pt x="52076" y="9587"/>
                  <a:pt x="47630" y="6030"/>
                </a:cubicBezTo>
                <a:cubicBezTo>
                  <a:pt x="43730" y="2910"/>
                  <a:pt x="38343" y="2113"/>
                  <a:pt x="33417" y="1292"/>
                </a:cubicBezTo>
                <a:cubicBezTo>
                  <a:pt x="-10793" y="-6076"/>
                  <a:pt x="2621" y="20244"/>
                  <a:pt x="252" y="24982"/>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p:cNvSpPr txBox="1"/>
          <p:nvPr/>
        </p:nvSpPr>
        <p:spPr>
          <a:xfrm>
            <a:off x="1640429" y="2557864"/>
            <a:ext cx="1603421" cy="646331"/>
          </a:xfrm>
          <a:prstGeom prst="rect">
            <a:avLst/>
          </a:prstGeom>
          <a:noFill/>
        </p:spPr>
        <p:txBody>
          <a:bodyPr wrap="square" rtlCol="0">
            <a:spAutoFit/>
          </a:bodyPr>
          <a:lstStyle/>
          <a:p>
            <a:pPr algn="ctr"/>
            <a:r>
              <a:rPr lang="en-US" smtClean="0"/>
              <a:t>Dark Matter Halo</a:t>
            </a:r>
            <a:endParaRPr lang="en-US"/>
          </a:p>
        </p:txBody>
      </p:sp>
      <p:sp>
        <p:nvSpPr>
          <p:cNvPr id="31" name="TextBox 30"/>
          <p:cNvSpPr txBox="1"/>
          <p:nvPr/>
        </p:nvSpPr>
        <p:spPr>
          <a:xfrm>
            <a:off x="2025677" y="3330228"/>
            <a:ext cx="912563" cy="338554"/>
          </a:xfrm>
          <a:prstGeom prst="rect">
            <a:avLst/>
          </a:prstGeom>
          <a:noFill/>
        </p:spPr>
        <p:txBody>
          <a:bodyPr wrap="square" rtlCol="0">
            <a:spAutoFit/>
          </a:bodyPr>
          <a:lstStyle/>
          <a:p>
            <a:r>
              <a:rPr lang="en-US" sz="1600" dirty="0" smtClean="0"/>
              <a:t>Galaxy</a:t>
            </a:r>
            <a:endParaRPr lang="en-US" sz="1600" dirty="0"/>
          </a:p>
        </p:txBody>
      </p:sp>
    </p:spTree>
    <p:extLst>
      <p:ext uri="{BB962C8B-B14F-4D97-AF65-F5344CB8AC3E}">
        <p14:creationId xmlns:p14="http://schemas.microsoft.com/office/powerpoint/2010/main" val="205047273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718"/>
            <a:ext cx="7820526" cy="1371600"/>
          </a:xfrm>
        </p:spPr>
        <p:txBody>
          <a:bodyPr/>
          <a:lstStyle/>
          <a:p>
            <a:r>
              <a:rPr lang="en-US" dirty="0" err="1" smtClean="0"/>
              <a:t>Bursty</a:t>
            </a:r>
            <a:r>
              <a:rPr lang="en-US" dirty="0" smtClean="0"/>
              <a:t> star formation blows out baryons</a:t>
            </a:r>
            <a:r>
              <a:rPr lang="mr-IN" dirty="0" smtClean="0"/>
              <a:t>…</a:t>
            </a:r>
            <a:endParaRPr lang="en-US" dirty="0"/>
          </a:p>
        </p:txBody>
      </p:sp>
      <p:sp>
        <p:nvSpPr>
          <p:cNvPr id="3" name="Content Placeholder 2"/>
          <p:cNvSpPr>
            <a:spLocks noGrp="1"/>
          </p:cNvSpPr>
          <p:nvPr>
            <p:ph idx="1"/>
          </p:nvPr>
        </p:nvSpPr>
        <p:spPr/>
        <p:txBody>
          <a:bodyPr/>
          <a:lstStyle/>
          <a:p>
            <a:endParaRPr lang="en-US" dirty="0"/>
          </a:p>
        </p:txBody>
      </p:sp>
      <p:pic>
        <p:nvPicPr>
          <p:cNvPr id="31" name="Content Placeholder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10328" y="2450592"/>
            <a:ext cx="3680046" cy="2916936"/>
          </a:xfrm>
          <a:prstGeom prst="rect">
            <a:avLst/>
          </a:prstGeom>
        </p:spPr>
      </p:pic>
      <p:sp>
        <p:nvSpPr>
          <p:cNvPr id="13" name="Freeform 12"/>
          <p:cNvSpPr/>
          <p:nvPr/>
        </p:nvSpPr>
        <p:spPr>
          <a:xfrm>
            <a:off x="5376672" y="3633899"/>
            <a:ext cx="1645920" cy="151529"/>
          </a:xfrm>
          <a:custGeom>
            <a:avLst/>
            <a:gdLst>
              <a:gd name="connsiteX0" fmla="*/ 0 w 1645920"/>
              <a:gd name="connsiteY0" fmla="*/ 0 h 151529"/>
              <a:gd name="connsiteX1" fmla="*/ 1107731 w 1645920"/>
              <a:gd name="connsiteY1" fmla="*/ 31351 h 151529"/>
              <a:gd name="connsiteX2" fmla="*/ 1645920 w 1645920"/>
              <a:gd name="connsiteY2" fmla="*/ 151529 h 151529"/>
            </a:gdLst>
            <a:ahLst/>
            <a:cxnLst>
              <a:cxn ang="0">
                <a:pos x="connsiteX0" y="connsiteY0"/>
              </a:cxn>
              <a:cxn ang="0">
                <a:pos x="connsiteX1" y="connsiteY1"/>
              </a:cxn>
              <a:cxn ang="0">
                <a:pos x="connsiteX2" y="connsiteY2"/>
              </a:cxn>
            </a:cxnLst>
            <a:rect l="l" t="t" r="r" b="b"/>
            <a:pathLst>
              <a:path w="1645920" h="151529">
                <a:moveTo>
                  <a:pt x="0" y="0"/>
                </a:moveTo>
                <a:cubicBezTo>
                  <a:pt x="416705" y="3048"/>
                  <a:pt x="833411" y="6096"/>
                  <a:pt x="1107731" y="31351"/>
                </a:cubicBezTo>
                <a:cubicBezTo>
                  <a:pt x="1382051" y="56606"/>
                  <a:pt x="1645920" y="151529"/>
                  <a:pt x="1645920" y="151529"/>
                </a:cubicBezTo>
              </a:path>
            </a:pathLst>
          </a:custGeom>
          <a:noFill/>
          <a:ln w="476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18"/>
          <p:cNvSpPr/>
          <p:nvPr/>
        </p:nvSpPr>
        <p:spPr>
          <a:xfrm>
            <a:off x="5376673" y="3025387"/>
            <a:ext cx="1675180" cy="780084"/>
          </a:xfrm>
          <a:custGeom>
            <a:avLst/>
            <a:gdLst>
              <a:gd name="connsiteX0" fmla="*/ 1593668 w 1593668"/>
              <a:gd name="connsiteY0" fmla="*/ 715845 h 715845"/>
              <a:gd name="connsiteX1" fmla="*/ 1018903 w 1593668"/>
              <a:gd name="connsiteY1" fmla="*/ 428462 h 715845"/>
              <a:gd name="connsiteX2" fmla="*/ 0 w 1593668"/>
              <a:gd name="connsiteY2" fmla="*/ 0 h 715845"/>
              <a:gd name="connsiteX3" fmla="*/ 0 w 1593668"/>
              <a:gd name="connsiteY3" fmla="*/ 0 h 715845"/>
            </a:gdLst>
            <a:ahLst/>
            <a:cxnLst>
              <a:cxn ang="0">
                <a:pos x="connsiteX0" y="connsiteY0"/>
              </a:cxn>
              <a:cxn ang="0">
                <a:pos x="connsiteX1" y="connsiteY1"/>
              </a:cxn>
              <a:cxn ang="0">
                <a:pos x="connsiteX2" y="connsiteY2"/>
              </a:cxn>
              <a:cxn ang="0">
                <a:pos x="connsiteX3" y="connsiteY3"/>
              </a:cxn>
            </a:cxnLst>
            <a:rect l="l" t="t" r="r" b="b"/>
            <a:pathLst>
              <a:path w="1593668" h="715845">
                <a:moveTo>
                  <a:pt x="1593668" y="715845"/>
                </a:moveTo>
                <a:cubicBezTo>
                  <a:pt x="1439091" y="631807"/>
                  <a:pt x="1284514" y="547769"/>
                  <a:pt x="1018903" y="428462"/>
                </a:cubicBezTo>
                <a:cubicBezTo>
                  <a:pt x="753292" y="309154"/>
                  <a:pt x="0" y="0"/>
                  <a:pt x="0" y="0"/>
                </a:cubicBezTo>
                <a:lnTo>
                  <a:pt x="0" y="0"/>
                </a:lnTo>
              </a:path>
            </a:pathLst>
          </a:custGeom>
          <a:noFill/>
          <a:ln>
            <a:solidFill>
              <a:srgbClr val="52C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5" name="Straight Arrow Connector 34"/>
          <p:cNvCxnSpPr/>
          <p:nvPr/>
        </p:nvCxnSpPr>
        <p:spPr>
          <a:xfrm>
            <a:off x="5571794" y="2881078"/>
            <a:ext cx="0" cy="20175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a:off x="5797346" y="2981956"/>
            <a:ext cx="0" cy="20175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a:off x="6011576" y="3071654"/>
            <a:ext cx="0" cy="20175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9" name="Oval 38"/>
          <p:cNvSpPr/>
          <p:nvPr/>
        </p:nvSpPr>
        <p:spPr>
          <a:xfrm>
            <a:off x="843379" y="2386902"/>
            <a:ext cx="3197522" cy="319752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p:cNvSpPr/>
          <p:nvPr/>
        </p:nvSpPr>
        <p:spPr>
          <a:xfrm>
            <a:off x="1716505" y="3288632"/>
            <a:ext cx="1475873" cy="1379620"/>
          </a:xfrm>
          <a:prstGeom prst="ellipse">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5-Point Star 40"/>
          <p:cNvSpPr/>
          <p:nvPr/>
        </p:nvSpPr>
        <p:spPr>
          <a:xfrm>
            <a:off x="2117556" y="4026568"/>
            <a:ext cx="249697" cy="249697"/>
          </a:xfrm>
          <a:prstGeom prst="star5">
            <a:avLst/>
          </a:prstGeom>
          <a:solidFill>
            <a:schemeClr val="accent2"/>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5-Point Star 41"/>
          <p:cNvSpPr/>
          <p:nvPr/>
        </p:nvSpPr>
        <p:spPr>
          <a:xfrm>
            <a:off x="2269956" y="4178968"/>
            <a:ext cx="249697" cy="249697"/>
          </a:xfrm>
          <a:prstGeom prst="star5">
            <a:avLst/>
          </a:prstGeom>
          <a:solidFill>
            <a:schemeClr val="accent2"/>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5-Point Star 42"/>
          <p:cNvSpPr/>
          <p:nvPr/>
        </p:nvSpPr>
        <p:spPr>
          <a:xfrm>
            <a:off x="2399452" y="3890717"/>
            <a:ext cx="249697" cy="249697"/>
          </a:xfrm>
          <a:prstGeom prst="star5">
            <a:avLst/>
          </a:prstGeom>
          <a:solidFill>
            <a:schemeClr val="accent2"/>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5-Point Star 43"/>
          <p:cNvSpPr/>
          <p:nvPr/>
        </p:nvSpPr>
        <p:spPr>
          <a:xfrm>
            <a:off x="2628583" y="3884791"/>
            <a:ext cx="249697" cy="249697"/>
          </a:xfrm>
          <a:prstGeom prst="star5">
            <a:avLst/>
          </a:prstGeom>
          <a:solidFill>
            <a:schemeClr val="accent2"/>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5-Point Star 44"/>
          <p:cNvSpPr/>
          <p:nvPr/>
        </p:nvSpPr>
        <p:spPr>
          <a:xfrm>
            <a:off x="2516863" y="3687912"/>
            <a:ext cx="249697" cy="249697"/>
          </a:xfrm>
          <a:prstGeom prst="star5">
            <a:avLst/>
          </a:prstGeom>
          <a:solidFill>
            <a:schemeClr val="accent2"/>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5-Point Star 45"/>
          <p:cNvSpPr/>
          <p:nvPr/>
        </p:nvSpPr>
        <p:spPr>
          <a:xfrm>
            <a:off x="2117556" y="3785989"/>
            <a:ext cx="249697" cy="249697"/>
          </a:xfrm>
          <a:prstGeom prst="star5">
            <a:avLst/>
          </a:prstGeom>
          <a:solidFill>
            <a:schemeClr val="accent2"/>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Explosion 2 46"/>
          <p:cNvSpPr/>
          <p:nvPr/>
        </p:nvSpPr>
        <p:spPr>
          <a:xfrm>
            <a:off x="2402823" y="4105915"/>
            <a:ext cx="314146" cy="273171"/>
          </a:xfrm>
          <a:prstGeom prst="irregularSeal2">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Explosion 2 47"/>
          <p:cNvSpPr/>
          <p:nvPr/>
        </p:nvSpPr>
        <p:spPr>
          <a:xfrm>
            <a:off x="2251895" y="3613676"/>
            <a:ext cx="314146" cy="273171"/>
          </a:xfrm>
          <a:prstGeom prst="irregularSeal2">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TextBox 48"/>
          <p:cNvSpPr txBox="1"/>
          <p:nvPr/>
        </p:nvSpPr>
        <p:spPr>
          <a:xfrm>
            <a:off x="6416838" y="2645201"/>
            <a:ext cx="1685333" cy="923330"/>
          </a:xfrm>
          <a:prstGeom prst="rect">
            <a:avLst/>
          </a:prstGeom>
          <a:noFill/>
        </p:spPr>
        <p:txBody>
          <a:bodyPr wrap="square" rtlCol="0">
            <a:spAutoFit/>
          </a:bodyPr>
          <a:lstStyle/>
          <a:p>
            <a:r>
              <a:rPr lang="en-US" dirty="0" smtClean="0"/>
              <a:t>DMO: 𝛂~-1</a:t>
            </a:r>
          </a:p>
          <a:p>
            <a:r>
              <a:rPr lang="en-US" dirty="0" smtClean="0">
                <a:solidFill>
                  <a:srgbClr val="52C0C0"/>
                </a:solidFill>
              </a:rPr>
              <a:t>Hydro: </a:t>
            </a:r>
            <a:r>
              <a:rPr lang="en-US" dirty="0">
                <a:solidFill>
                  <a:srgbClr val="52C0C0"/>
                </a:solidFill>
              </a:rPr>
              <a:t>𝛂</a:t>
            </a:r>
            <a:r>
              <a:rPr lang="en-US" dirty="0" smtClean="0">
                <a:solidFill>
                  <a:srgbClr val="52C0C0"/>
                </a:solidFill>
              </a:rPr>
              <a:t>~-0.6</a:t>
            </a:r>
            <a:endParaRPr lang="en-US" dirty="0">
              <a:solidFill>
                <a:srgbClr val="52C0C0"/>
              </a:solidFill>
            </a:endParaRPr>
          </a:p>
          <a:p>
            <a:endParaRPr lang="en-US" dirty="0"/>
          </a:p>
        </p:txBody>
      </p:sp>
      <p:sp>
        <p:nvSpPr>
          <p:cNvPr id="50" name="Freeform 49"/>
          <p:cNvSpPr/>
          <p:nvPr/>
        </p:nvSpPr>
        <p:spPr>
          <a:xfrm>
            <a:off x="6928021" y="3784022"/>
            <a:ext cx="151611" cy="66330"/>
          </a:xfrm>
          <a:custGeom>
            <a:avLst/>
            <a:gdLst>
              <a:gd name="connsiteX0" fmla="*/ 0 w 151611"/>
              <a:gd name="connsiteY0" fmla="*/ 0 h 66330"/>
              <a:gd name="connsiteX1" fmla="*/ 37903 w 151611"/>
              <a:gd name="connsiteY1" fmla="*/ 14214 h 66330"/>
              <a:gd name="connsiteX2" fmla="*/ 56854 w 151611"/>
              <a:gd name="connsiteY2" fmla="*/ 18951 h 66330"/>
              <a:gd name="connsiteX3" fmla="*/ 85281 w 151611"/>
              <a:gd name="connsiteY3" fmla="*/ 28427 h 66330"/>
              <a:gd name="connsiteX4" fmla="*/ 99495 w 151611"/>
              <a:gd name="connsiteY4" fmla="*/ 33165 h 66330"/>
              <a:gd name="connsiteX5" fmla="*/ 146873 w 151611"/>
              <a:gd name="connsiteY5" fmla="*/ 61592 h 66330"/>
              <a:gd name="connsiteX6" fmla="*/ 151611 w 151611"/>
              <a:gd name="connsiteY6" fmla="*/ 66330 h 66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1611" h="66330">
                <a:moveTo>
                  <a:pt x="0" y="0"/>
                </a:moveTo>
                <a:cubicBezTo>
                  <a:pt x="12506" y="5002"/>
                  <a:pt x="24912" y="10502"/>
                  <a:pt x="37903" y="14214"/>
                </a:cubicBezTo>
                <a:cubicBezTo>
                  <a:pt x="44164" y="16003"/>
                  <a:pt x="50617" y="17080"/>
                  <a:pt x="56854" y="18951"/>
                </a:cubicBezTo>
                <a:cubicBezTo>
                  <a:pt x="66421" y="21821"/>
                  <a:pt x="75805" y="25268"/>
                  <a:pt x="85281" y="28427"/>
                </a:cubicBezTo>
                <a:cubicBezTo>
                  <a:pt x="90019" y="30006"/>
                  <a:pt x="95028" y="30931"/>
                  <a:pt x="99495" y="33165"/>
                </a:cubicBezTo>
                <a:cubicBezTo>
                  <a:pt x="114448" y="40642"/>
                  <a:pt x="135440" y="50159"/>
                  <a:pt x="146873" y="61592"/>
                </a:cubicBezTo>
                <a:lnTo>
                  <a:pt x="151611" y="66330"/>
                </a:lnTo>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6126018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718"/>
            <a:ext cx="7820526" cy="1371600"/>
          </a:xfrm>
        </p:spPr>
        <p:txBody>
          <a:bodyPr/>
          <a:lstStyle/>
          <a:p>
            <a:r>
              <a:rPr lang="mr-IN" dirty="0" smtClean="0"/>
              <a:t>…</a:t>
            </a:r>
            <a:r>
              <a:rPr lang="en-US" dirty="0" smtClean="0"/>
              <a:t>And pulls dark matter with it</a:t>
            </a:r>
            <a:endParaRPr lang="en-US" dirty="0"/>
          </a:p>
        </p:txBody>
      </p:sp>
      <p:sp>
        <p:nvSpPr>
          <p:cNvPr id="3" name="Content Placeholder 2"/>
          <p:cNvSpPr>
            <a:spLocks noGrp="1"/>
          </p:cNvSpPr>
          <p:nvPr>
            <p:ph idx="1"/>
          </p:nvPr>
        </p:nvSpPr>
        <p:spPr/>
        <p:txBody>
          <a:bodyPr/>
          <a:lstStyle/>
          <a:p>
            <a:endParaRPr lang="en-US" dirty="0"/>
          </a:p>
        </p:txBody>
      </p:sp>
      <p:sp>
        <p:nvSpPr>
          <p:cNvPr id="4" name="Oval 3"/>
          <p:cNvSpPr/>
          <p:nvPr/>
        </p:nvSpPr>
        <p:spPr>
          <a:xfrm>
            <a:off x="843379" y="2386902"/>
            <a:ext cx="3197522" cy="319752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1716505" y="3288632"/>
            <a:ext cx="1475873" cy="1379620"/>
          </a:xfrm>
          <a:prstGeom prst="ellipse">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5-Point Star 11"/>
          <p:cNvSpPr/>
          <p:nvPr/>
        </p:nvSpPr>
        <p:spPr>
          <a:xfrm>
            <a:off x="2117556" y="4026568"/>
            <a:ext cx="249697" cy="249697"/>
          </a:xfrm>
          <a:prstGeom prst="star5">
            <a:avLst/>
          </a:prstGeom>
          <a:solidFill>
            <a:schemeClr val="accent2"/>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5-Point Star 13"/>
          <p:cNvSpPr/>
          <p:nvPr/>
        </p:nvSpPr>
        <p:spPr>
          <a:xfrm>
            <a:off x="2503734" y="4101313"/>
            <a:ext cx="249697" cy="249697"/>
          </a:xfrm>
          <a:prstGeom prst="star5">
            <a:avLst/>
          </a:prstGeom>
          <a:solidFill>
            <a:schemeClr val="accent2"/>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5-Point Star 14"/>
          <p:cNvSpPr/>
          <p:nvPr/>
        </p:nvSpPr>
        <p:spPr>
          <a:xfrm>
            <a:off x="2399452" y="3890717"/>
            <a:ext cx="249697" cy="249697"/>
          </a:xfrm>
          <a:prstGeom prst="star5">
            <a:avLst/>
          </a:prstGeom>
          <a:solidFill>
            <a:schemeClr val="accent2"/>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5-Point Star 16"/>
          <p:cNvSpPr/>
          <p:nvPr/>
        </p:nvSpPr>
        <p:spPr>
          <a:xfrm>
            <a:off x="2516863" y="3687912"/>
            <a:ext cx="249697" cy="249697"/>
          </a:xfrm>
          <a:prstGeom prst="star5">
            <a:avLst/>
          </a:prstGeom>
          <a:solidFill>
            <a:schemeClr val="accent2"/>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5-Point Star 17"/>
          <p:cNvSpPr/>
          <p:nvPr/>
        </p:nvSpPr>
        <p:spPr>
          <a:xfrm>
            <a:off x="2242404" y="3640718"/>
            <a:ext cx="249697" cy="249697"/>
          </a:xfrm>
          <a:prstGeom prst="star5">
            <a:avLst/>
          </a:prstGeom>
          <a:solidFill>
            <a:schemeClr val="accent2"/>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Explosion 2 19"/>
          <p:cNvSpPr/>
          <p:nvPr/>
        </p:nvSpPr>
        <p:spPr>
          <a:xfrm>
            <a:off x="2226280" y="4204190"/>
            <a:ext cx="314146" cy="273171"/>
          </a:xfrm>
          <a:prstGeom prst="irregularSeal2">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Explosion 2 20"/>
          <p:cNvSpPr/>
          <p:nvPr/>
        </p:nvSpPr>
        <p:spPr>
          <a:xfrm>
            <a:off x="2624334" y="3881594"/>
            <a:ext cx="314146" cy="273171"/>
          </a:xfrm>
          <a:prstGeom prst="irregularSeal2">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5-Point Star 21"/>
          <p:cNvSpPr/>
          <p:nvPr/>
        </p:nvSpPr>
        <p:spPr>
          <a:xfrm>
            <a:off x="2117556" y="3785989"/>
            <a:ext cx="249697" cy="249697"/>
          </a:xfrm>
          <a:prstGeom prst="star5">
            <a:avLst/>
          </a:prstGeom>
          <a:solidFill>
            <a:schemeClr val="accent2"/>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Content Placeholder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10328" y="2450592"/>
            <a:ext cx="3680046" cy="2916936"/>
          </a:xfrm>
          <a:prstGeom prst="rect">
            <a:avLst/>
          </a:prstGeom>
        </p:spPr>
      </p:pic>
      <p:sp>
        <p:nvSpPr>
          <p:cNvPr id="9" name="Freeform 8"/>
          <p:cNvSpPr/>
          <p:nvPr/>
        </p:nvSpPr>
        <p:spPr>
          <a:xfrm>
            <a:off x="5387122" y="3317966"/>
            <a:ext cx="1823575" cy="569540"/>
          </a:xfrm>
          <a:custGeom>
            <a:avLst/>
            <a:gdLst>
              <a:gd name="connsiteX0" fmla="*/ 1823575 w 1823575"/>
              <a:gd name="connsiteY0" fmla="*/ 569540 h 569540"/>
              <a:gd name="connsiteX1" fmla="*/ 1212233 w 1823575"/>
              <a:gd name="connsiteY1" fmla="*/ 250807 h 569540"/>
              <a:gd name="connsiteX2" fmla="*/ 0 w 1823575"/>
              <a:gd name="connsiteY2" fmla="*/ 0 h 569540"/>
              <a:gd name="connsiteX3" fmla="*/ 0 w 1823575"/>
              <a:gd name="connsiteY3" fmla="*/ 0 h 569540"/>
              <a:gd name="connsiteX4" fmla="*/ 5225 w 1823575"/>
              <a:gd name="connsiteY4" fmla="*/ 5225 h 5695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3575" h="569540">
                <a:moveTo>
                  <a:pt x="1823575" y="569540"/>
                </a:moveTo>
                <a:cubicBezTo>
                  <a:pt x="1669868" y="457635"/>
                  <a:pt x="1516162" y="345730"/>
                  <a:pt x="1212233" y="250807"/>
                </a:cubicBezTo>
                <a:cubicBezTo>
                  <a:pt x="908304" y="155884"/>
                  <a:pt x="0" y="0"/>
                  <a:pt x="0" y="0"/>
                </a:cubicBezTo>
                <a:lnTo>
                  <a:pt x="0" y="0"/>
                </a:lnTo>
                <a:lnTo>
                  <a:pt x="5225" y="5225"/>
                </a:lnTo>
              </a:path>
            </a:pathLst>
          </a:custGeom>
          <a:noFill/>
          <a:ln>
            <a:solidFill>
              <a:srgbClr val="52C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12"/>
          <p:cNvSpPr/>
          <p:nvPr/>
        </p:nvSpPr>
        <p:spPr>
          <a:xfrm>
            <a:off x="5376672" y="3633899"/>
            <a:ext cx="1645920" cy="151529"/>
          </a:xfrm>
          <a:custGeom>
            <a:avLst/>
            <a:gdLst>
              <a:gd name="connsiteX0" fmla="*/ 0 w 1645920"/>
              <a:gd name="connsiteY0" fmla="*/ 0 h 151529"/>
              <a:gd name="connsiteX1" fmla="*/ 1107731 w 1645920"/>
              <a:gd name="connsiteY1" fmla="*/ 31351 h 151529"/>
              <a:gd name="connsiteX2" fmla="*/ 1645920 w 1645920"/>
              <a:gd name="connsiteY2" fmla="*/ 151529 h 151529"/>
            </a:gdLst>
            <a:ahLst/>
            <a:cxnLst>
              <a:cxn ang="0">
                <a:pos x="connsiteX0" y="connsiteY0"/>
              </a:cxn>
              <a:cxn ang="0">
                <a:pos x="connsiteX1" y="connsiteY1"/>
              </a:cxn>
              <a:cxn ang="0">
                <a:pos x="connsiteX2" y="connsiteY2"/>
              </a:cxn>
            </a:cxnLst>
            <a:rect l="l" t="t" r="r" b="b"/>
            <a:pathLst>
              <a:path w="1645920" h="151529">
                <a:moveTo>
                  <a:pt x="0" y="0"/>
                </a:moveTo>
                <a:cubicBezTo>
                  <a:pt x="416705" y="3048"/>
                  <a:pt x="833411" y="6096"/>
                  <a:pt x="1107731" y="31351"/>
                </a:cubicBezTo>
                <a:cubicBezTo>
                  <a:pt x="1382051" y="56606"/>
                  <a:pt x="1645920" y="151529"/>
                  <a:pt x="1645920" y="151529"/>
                </a:cubicBezTo>
              </a:path>
            </a:pathLst>
          </a:custGeom>
          <a:noFill/>
          <a:ln w="476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15"/>
          <p:cNvSpPr/>
          <p:nvPr/>
        </p:nvSpPr>
        <p:spPr>
          <a:xfrm>
            <a:off x="6991241" y="3735977"/>
            <a:ext cx="73730" cy="73152"/>
          </a:xfrm>
          <a:custGeom>
            <a:avLst/>
            <a:gdLst>
              <a:gd name="connsiteX0" fmla="*/ 0 w 73730"/>
              <a:gd name="connsiteY0" fmla="*/ 0 h 73152"/>
              <a:gd name="connsiteX1" fmla="*/ 26126 w 73730"/>
              <a:gd name="connsiteY1" fmla="*/ 31351 h 73152"/>
              <a:gd name="connsiteX2" fmla="*/ 73152 w 73730"/>
              <a:gd name="connsiteY2" fmla="*/ 67927 h 73152"/>
              <a:gd name="connsiteX3" fmla="*/ 73152 w 73730"/>
              <a:gd name="connsiteY3" fmla="*/ 73152 h 73152"/>
            </a:gdLst>
            <a:ahLst/>
            <a:cxnLst>
              <a:cxn ang="0">
                <a:pos x="connsiteX0" y="connsiteY0"/>
              </a:cxn>
              <a:cxn ang="0">
                <a:pos x="connsiteX1" y="connsiteY1"/>
              </a:cxn>
              <a:cxn ang="0">
                <a:pos x="connsiteX2" y="connsiteY2"/>
              </a:cxn>
              <a:cxn ang="0">
                <a:pos x="connsiteX3" y="connsiteY3"/>
              </a:cxn>
            </a:cxnLst>
            <a:rect l="l" t="t" r="r" b="b"/>
            <a:pathLst>
              <a:path w="73730" h="73152">
                <a:moveTo>
                  <a:pt x="0" y="0"/>
                </a:moveTo>
                <a:cubicBezTo>
                  <a:pt x="8274" y="11033"/>
                  <a:pt x="15375" y="22555"/>
                  <a:pt x="26126" y="31351"/>
                </a:cubicBezTo>
                <a:cubicBezTo>
                  <a:pt x="41496" y="43926"/>
                  <a:pt x="58310" y="54734"/>
                  <a:pt x="73152" y="67927"/>
                </a:cubicBezTo>
                <a:cubicBezTo>
                  <a:pt x="74454" y="69084"/>
                  <a:pt x="73152" y="71410"/>
                  <a:pt x="73152" y="73152"/>
                </a:cubicBezTo>
              </a:path>
            </a:pathLst>
          </a:custGeom>
          <a:noFill/>
          <a:ln>
            <a:solidFill>
              <a:srgbClr val="52C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Arrow Connector 18"/>
          <p:cNvCxnSpPr/>
          <p:nvPr/>
        </p:nvCxnSpPr>
        <p:spPr>
          <a:xfrm>
            <a:off x="5519400" y="2872679"/>
            <a:ext cx="0" cy="44528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H="1">
            <a:off x="5726758" y="2980990"/>
            <a:ext cx="1649" cy="35661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a:off x="5966494" y="3086889"/>
            <a:ext cx="0" cy="29900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6416838" y="2645201"/>
            <a:ext cx="1685333" cy="923330"/>
          </a:xfrm>
          <a:prstGeom prst="rect">
            <a:avLst/>
          </a:prstGeom>
          <a:noFill/>
        </p:spPr>
        <p:txBody>
          <a:bodyPr wrap="square" rtlCol="0">
            <a:spAutoFit/>
          </a:bodyPr>
          <a:lstStyle/>
          <a:p>
            <a:r>
              <a:rPr lang="en-US" dirty="0" smtClean="0"/>
              <a:t>DMO: 𝛂~-1</a:t>
            </a:r>
          </a:p>
          <a:p>
            <a:r>
              <a:rPr lang="en-US" dirty="0" smtClean="0">
                <a:solidFill>
                  <a:srgbClr val="52C0C0"/>
                </a:solidFill>
              </a:rPr>
              <a:t>Hydro: </a:t>
            </a:r>
            <a:r>
              <a:rPr lang="en-US" dirty="0">
                <a:solidFill>
                  <a:srgbClr val="52C0C0"/>
                </a:solidFill>
              </a:rPr>
              <a:t>𝛂</a:t>
            </a:r>
            <a:r>
              <a:rPr lang="en-US" dirty="0" smtClean="0">
                <a:solidFill>
                  <a:srgbClr val="52C0C0"/>
                </a:solidFill>
              </a:rPr>
              <a:t>~-0.2</a:t>
            </a:r>
            <a:endParaRPr lang="en-US" dirty="0">
              <a:solidFill>
                <a:srgbClr val="52C0C0"/>
              </a:solidFill>
            </a:endParaRPr>
          </a:p>
          <a:p>
            <a:endParaRPr lang="en-US" dirty="0"/>
          </a:p>
        </p:txBody>
      </p:sp>
      <p:sp>
        <p:nvSpPr>
          <p:cNvPr id="26" name="Freeform 25"/>
          <p:cNvSpPr/>
          <p:nvPr/>
        </p:nvSpPr>
        <p:spPr>
          <a:xfrm>
            <a:off x="6874580" y="3742879"/>
            <a:ext cx="307958" cy="165824"/>
          </a:xfrm>
          <a:custGeom>
            <a:avLst/>
            <a:gdLst>
              <a:gd name="connsiteX0" fmla="*/ 0 w 307958"/>
              <a:gd name="connsiteY0" fmla="*/ 0 h 165824"/>
              <a:gd name="connsiteX1" fmla="*/ 42640 w 307958"/>
              <a:gd name="connsiteY1" fmla="*/ 14214 h 165824"/>
              <a:gd name="connsiteX2" fmla="*/ 56854 w 307958"/>
              <a:gd name="connsiteY2" fmla="*/ 18952 h 165824"/>
              <a:gd name="connsiteX3" fmla="*/ 75805 w 307958"/>
              <a:gd name="connsiteY3" fmla="*/ 23690 h 165824"/>
              <a:gd name="connsiteX4" fmla="*/ 104232 w 307958"/>
              <a:gd name="connsiteY4" fmla="*/ 33165 h 165824"/>
              <a:gd name="connsiteX5" fmla="*/ 118445 w 307958"/>
              <a:gd name="connsiteY5" fmla="*/ 42641 h 165824"/>
              <a:gd name="connsiteX6" fmla="*/ 132659 w 307958"/>
              <a:gd name="connsiteY6" fmla="*/ 47379 h 165824"/>
              <a:gd name="connsiteX7" fmla="*/ 161086 w 307958"/>
              <a:gd name="connsiteY7" fmla="*/ 66330 h 165824"/>
              <a:gd name="connsiteX8" fmla="*/ 175299 w 307958"/>
              <a:gd name="connsiteY8" fmla="*/ 71068 h 165824"/>
              <a:gd name="connsiteX9" fmla="*/ 217940 w 307958"/>
              <a:gd name="connsiteY9" fmla="*/ 94757 h 165824"/>
              <a:gd name="connsiteX10" fmla="*/ 246367 w 307958"/>
              <a:gd name="connsiteY10" fmla="*/ 113708 h 165824"/>
              <a:gd name="connsiteX11" fmla="*/ 260580 w 307958"/>
              <a:gd name="connsiteY11" fmla="*/ 127922 h 165824"/>
              <a:gd name="connsiteX12" fmla="*/ 289007 w 307958"/>
              <a:gd name="connsiteY12" fmla="*/ 146873 h 165824"/>
              <a:gd name="connsiteX13" fmla="*/ 307958 w 307958"/>
              <a:gd name="connsiteY13" fmla="*/ 165824 h 165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07958" h="165824">
                <a:moveTo>
                  <a:pt x="0" y="0"/>
                </a:moveTo>
                <a:lnTo>
                  <a:pt x="42640" y="14214"/>
                </a:lnTo>
                <a:cubicBezTo>
                  <a:pt x="47378" y="15793"/>
                  <a:pt x="52009" y="17741"/>
                  <a:pt x="56854" y="18952"/>
                </a:cubicBezTo>
                <a:cubicBezTo>
                  <a:pt x="63171" y="20531"/>
                  <a:pt x="69568" y="21819"/>
                  <a:pt x="75805" y="23690"/>
                </a:cubicBezTo>
                <a:cubicBezTo>
                  <a:pt x="85372" y="26560"/>
                  <a:pt x="104232" y="33165"/>
                  <a:pt x="104232" y="33165"/>
                </a:cubicBezTo>
                <a:cubicBezTo>
                  <a:pt x="108970" y="36324"/>
                  <a:pt x="113352" y="40094"/>
                  <a:pt x="118445" y="42641"/>
                </a:cubicBezTo>
                <a:cubicBezTo>
                  <a:pt x="122912" y="44875"/>
                  <a:pt x="128293" y="44954"/>
                  <a:pt x="132659" y="47379"/>
                </a:cubicBezTo>
                <a:cubicBezTo>
                  <a:pt x="142614" y="52910"/>
                  <a:pt x="150282" y="62728"/>
                  <a:pt x="161086" y="66330"/>
                </a:cubicBezTo>
                <a:cubicBezTo>
                  <a:pt x="165824" y="67909"/>
                  <a:pt x="170933" y="68643"/>
                  <a:pt x="175299" y="71068"/>
                </a:cubicBezTo>
                <a:cubicBezTo>
                  <a:pt x="224170" y="98219"/>
                  <a:pt x="185779" y="84037"/>
                  <a:pt x="217940" y="94757"/>
                </a:cubicBezTo>
                <a:cubicBezTo>
                  <a:pt x="227416" y="101074"/>
                  <a:pt x="238315" y="105655"/>
                  <a:pt x="246367" y="113708"/>
                </a:cubicBezTo>
                <a:cubicBezTo>
                  <a:pt x="251105" y="118446"/>
                  <a:pt x="255291" y="123808"/>
                  <a:pt x="260580" y="127922"/>
                </a:cubicBezTo>
                <a:cubicBezTo>
                  <a:pt x="269569" y="134914"/>
                  <a:pt x="289007" y="146873"/>
                  <a:pt x="289007" y="146873"/>
                </a:cubicBezTo>
                <a:cubicBezTo>
                  <a:pt x="300442" y="164024"/>
                  <a:pt x="293390" y="158539"/>
                  <a:pt x="307958" y="165824"/>
                </a:cubicBezTo>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8217901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718"/>
            <a:ext cx="7620000" cy="1371600"/>
          </a:xfrm>
        </p:spPr>
        <p:txBody>
          <a:bodyPr>
            <a:normAutofit fontScale="90000"/>
          </a:bodyPr>
          <a:lstStyle/>
          <a:p>
            <a:r>
              <a:rPr lang="en-US" dirty="0" smtClean="0"/>
              <a:t>Repeat this enough times and you get a cored profile!</a:t>
            </a:r>
            <a:endParaRPr lang="en-US" dirty="0"/>
          </a:p>
        </p:txBody>
      </p:sp>
      <p:sp>
        <p:nvSpPr>
          <p:cNvPr id="3" name="Content Placeholder 2"/>
          <p:cNvSpPr>
            <a:spLocks noGrp="1"/>
          </p:cNvSpPr>
          <p:nvPr>
            <p:ph idx="1"/>
          </p:nvPr>
        </p:nvSpPr>
        <p:spPr/>
        <p:txBody>
          <a:bodyPr/>
          <a:lstStyle/>
          <a:p>
            <a:endParaRPr lang="en-US" dirty="0"/>
          </a:p>
        </p:txBody>
      </p:sp>
      <p:sp>
        <p:nvSpPr>
          <p:cNvPr id="4" name="Oval 3"/>
          <p:cNvSpPr/>
          <p:nvPr/>
        </p:nvSpPr>
        <p:spPr>
          <a:xfrm>
            <a:off x="843379" y="2386902"/>
            <a:ext cx="3197522" cy="319752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1716505" y="3288632"/>
            <a:ext cx="1475873" cy="1379620"/>
          </a:xfrm>
          <a:prstGeom prst="ellipse">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5-Point Star 12"/>
          <p:cNvSpPr/>
          <p:nvPr/>
        </p:nvSpPr>
        <p:spPr>
          <a:xfrm>
            <a:off x="2269956" y="4178968"/>
            <a:ext cx="249697" cy="249697"/>
          </a:xfrm>
          <a:prstGeom prst="star5">
            <a:avLst/>
          </a:prstGeom>
          <a:solidFill>
            <a:schemeClr val="accent2"/>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5-Point Star 15"/>
          <p:cNvSpPr/>
          <p:nvPr/>
        </p:nvSpPr>
        <p:spPr>
          <a:xfrm>
            <a:off x="2628583" y="3884791"/>
            <a:ext cx="249697" cy="249697"/>
          </a:xfrm>
          <a:prstGeom prst="star5">
            <a:avLst/>
          </a:prstGeom>
          <a:solidFill>
            <a:schemeClr val="accent2"/>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5-Point Star 17"/>
          <p:cNvSpPr/>
          <p:nvPr/>
        </p:nvSpPr>
        <p:spPr>
          <a:xfrm>
            <a:off x="2242404" y="3640718"/>
            <a:ext cx="249697" cy="249697"/>
          </a:xfrm>
          <a:prstGeom prst="star5">
            <a:avLst/>
          </a:prstGeom>
          <a:solidFill>
            <a:schemeClr val="accent2"/>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5-Point Star 18"/>
          <p:cNvSpPr/>
          <p:nvPr/>
        </p:nvSpPr>
        <p:spPr>
          <a:xfrm>
            <a:off x="2117556" y="3785989"/>
            <a:ext cx="249697" cy="249697"/>
          </a:xfrm>
          <a:prstGeom prst="star5">
            <a:avLst/>
          </a:prstGeom>
          <a:solidFill>
            <a:schemeClr val="accent2"/>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Explosion 2 22"/>
          <p:cNvSpPr/>
          <p:nvPr/>
        </p:nvSpPr>
        <p:spPr>
          <a:xfrm>
            <a:off x="2465669" y="3637666"/>
            <a:ext cx="314146" cy="273171"/>
          </a:xfrm>
          <a:prstGeom prst="irregularSeal2">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Explosion 2 23"/>
          <p:cNvSpPr/>
          <p:nvPr/>
        </p:nvSpPr>
        <p:spPr>
          <a:xfrm>
            <a:off x="2357829" y="3914915"/>
            <a:ext cx="314146" cy="273171"/>
          </a:xfrm>
          <a:prstGeom prst="irregularSeal2">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5-Point Star 24"/>
          <p:cNvSpPr/>
          <p:nvPr/>
        </p:nvSpPr>
        <p:spPr>
          <a:xfrm>
            <a:off x="2117556" y="4026568"/>
            <a:ext cx="249697" cy="249697"/>
          </a:xfrm>
          <a:prstGeom prst="star5">
            <a:avLst/>
          </a:prstGeom>
          <a:solidFill>
            <a:schemeClr val="accent2"/>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Explosion 2 25"/>
          <p:cNvSpPr/>
          <p:nvPr/>
        </p:nvSpPr>
        <p:spPr>
          <a:xfrm>
            <a:off x="2474857" y="4132186"/>
            <a:ext cx="314146" cy="273171"/>
          </a:xfrm>
          <a:prstGeom prst="irregularSeal2">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Content Placeholder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10328" y="2450592"/>
            <a:ext cx="3680046" cy="2916936"/>
          </a:xfrm>
          <a:prstGeom prst="rect">
            <a:avLst/>
          </a:prstGeom>
        </p:spPr>
      </p:pic>
      <p:cxnSp>
        <p:nvCxnSpPr>
          <p:cNvPr id="6" name="Straight Arrow Connector 5"/>
          <p:cNvCxnSpPr/>
          <p:nvPr/>
        </p:nvCxnSpPr>
        <p:spPr>
          <a:xfrm flipH="1">
            <a:off x="5550568" y="2935705"/>
            <a:ext cx="1" cy="68591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a:off x="5767137" y="3064042"/>
            <a:ext cx="0" cy="55758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a:off x="6015789" y="3176337"/>
            <a:ext cx="0" cy="44528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6416838" y="2645201"/>
            <a:ext cx="1685333" cy="923330"/>
          </a:xfrm>
          <a:prstGeom prst="rect">
            <a:avLst/>
          </a:prstGeom>
          <a:noFill/>
        </p:spPr>
        <p:txBody>
          <a:bodyPr wrap="square" rtlCol="0">
            <a:spAutoFit/>
          </a:bodyPr>
          <a:lstStyle/>
          <a:p>
            <a:r>
              <a:rPr lang="en-US" dirty="0" smtClean="0"/>
              <a:t>DMO: 𝛂~-1</a:t>
            </a:r>
          </a:p>
          <a:p>
            <a:r>
              <a:rPr lang="en-US" dirty="0" smtClean="0">
                <a:solidFill>
                  <a:srgbClr val="52C0C0"/>
                </a:solidFill>
              </a:rPr>
              <a:t>Hydro: </a:t>
            </a:r>
            <a:r>
              <a:rPr lang="en-US" dirty="0">
                <a:solidFill>
                  <a:srgbClr val="52C0C0"/>
                </a:solidFill>
              </a:rPr>
              <a:t>𝛂</a:t>
            </a:r>
            <a:r>
              <a:rPr lang="en-US" dirty="0" smtClean="0">
                <a:solidFill>
                  <a:srgbClr val="52C0C0"/>
                </a:solidFill>
              </a:rPr>
              <a:t>~0</a:t>
            </a:r>
            <a:endParaRPr lang="en-US" dirty="0">
              <a:solidFill>
                <a:srgbClr val="52C0C0"/>
              </a:solidFill>
            </a:endParaRPr>
          </a:p>
          <a:p>
            <a:endParaRPr lang="en-US" dirty="0"/>
          </a:p>
        </p:txBody>
      </p:sp>
    </p:spTree>
    <p:extLst>
      <p:ext uri="{BB962C8B-B14F-4D97-AF65-F5344CB8AC3E}">
        <p14:creationId xmlns:p14="http://schemas.microsoft.com/office/powerpoint/2010/main" val="96352852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718"/>
            <a:ext cx="8082366" cy="1371600"/>
          </a:xfrm>
        </p:spPr>
        <p:txBody>
          <a:bodyPr>
            <a:normAutofit/>
          </a:bodyPr>
          <a:lstStyle/>
          <a:p>
            <a:r>
              <a:rPr lang="en-US" sz="3200" dirty="0" smtClean="0"/>
              <a:t>Baryons can produce </a:t>
            </a:r>
            <a:br>
              <a:rPr lang="en-US" sz="3200" dirty="0" smtClean="0"/>
            </a:br>
            <a:r>
              <a:rPr lang="en-US" sz="3200" dirty="0" smtClean="0"/>
              <a:t>cored density profiles</a:t>
            </a:r>
            <a:endParaRPr lang="en-US" sz="3200" dirty="0"/>
          </a:p>
        </p:txBody>
      </p:sp>
      <p:pic>
        <p:nvPicPr>
          <p:cNvPr id="4" name="Content Placeholder 3" descr="gov12fig2.pdf"/>
          <p:cNvPicPr>
            <a:picLocks noGrp="1" noChangeAspect="1"/>
          </p:cNvPicPr>
          <p:nvPr>
            <p:ph idx="1"/>
          </p:nvPr>
        </p:nvPicPr>
        <p:blipFill>
          <a:blip r:embed="rId3">
            <a:extLst>
              <a:ext uri="{28A0092B-C50C-407E-A947-70E740481C1C}">
                <a14:useLocalDpi xmlns:a14="http://schemas.microsoft.com/office/drawing/2010/main" val="0"/>
              </a:ext>
            </a:extLst>
          </a:blip>
          <a:srcRect l="-37114" r="-37114"/>
          <a:stretch>
            <a:fillRect/>
          </a:stretch>
        </p:blipFill>
        <p:spPr>
          <a:xfrm>
            <a:off x="-417485" y="1568321"/>
            <a:ext cx="8848563" cy="5078707"/>
          </a:xfrm>
        </p:spPr>
      </p:pic>
      <p:sp>
        <p:nvSpPr>
          <p:cNvPr id="11" name="TextBox 10"/>
          <p:cNvSpPr txBox="1"/>
          <p:nvPr/>
        </p:nvSpPr>
        <p:spPr>
          <a:xfrm>
            <a:off x="2438399" y="3950443"/>
            <a:ext cx="1596325" cy="338554"/>
          </a:xfrm>
          <a:prstGeom prst="rect">
            <a:avLst/>
          </a:prstGeom>
          <a:noFill/>
        </p:spPr>
        <p:txBody>
          <a:bodyPr wrap="square" rtlCol="0">
            <a:spAutoFit/>
          </a:bodyPr>
          <a:lstStyle/>
          <a:p>
            <a:pPr algn="ctr"/>
            <a:r>
              <a:rPr lang="en-US" sz="1600" dirty="0" smtClean="0"/>
              <a:t>Cores</a:t>
            </a:r>
            <a:endParaRPr lang="en-US" sz="1600" dirty="0"/>
          </a:p>
        </p:txBody>
      </p:sp>
      <p:sp>
        <p:nvSpPr>
          <p:cNvPr id="12" name="TextBox 11"/>
          <p:cNvSpPr txBox="1"/>
          <p:nvPr/>
        </p:nvSpPr>
        <p:spPr>
          <a:xfrm>
            <a:off x="2438399" y="4441993"/>
            <a:ext cx="1596325" cy="338554"/>
          </a:xfrm>
          <a:prstGeom prst="rect">
            <a:avLst/>
          </a:prstGeom>
          <a:noFill/>
        </p:spPr>
        <p:txBody>
          <a:bodyPr wrap="square" rtlCol="0">
            <a:spAutoFit/>
          </a:bodyPr>
          <a:lstStyle/>
          <a:p>
            <a:pPr algn="ctr"/>
            <a:r>
              <a:rPr lang="en-US" sz="1600" dirty="0" smtClean="0"/>
              <a:t>Cusps</a:t>
            </a:r>
            <a:endParaRPr lang="en-US" sz="1600" dirty="0"/>
          </a:p>
        </p:txBody>
      </p:sp>
      <p:sp>
        <p:nvSpPr>
          <p:cNvPr id="13" name="TextBox 12"/>
          <p:cNvSpPr txBox="1"/>
          <p:nvPr/>
        </p:nvSpPr>
        <p:spPr>
          <a:xfrm>
            <a:off x="6420362" y="6550223"/>
            <a:ext cx="2844534" cy="369332"/>
          </a:xfrm>
          <a:prstGeom prst="rect">
            <a:avLst/>
          </a:prstGeom>
          <a:noFill/>
        </p:spPr>
        <p:txBody>
          <a:bodyPr wrap="square" rtlCol="0">
            <a:spAutoFit/>
          </a:bodyPr>
          <a:lstStyle/>
          <a:p>
            <a:r>
              <a:rPr lang="en-US" dirty="0" err="1" smtClean="0"/>
              <a:t>Governato</a:t>
            </a:r>
            <a:r>
              <a:rPr lang="en-US" dirty="0" smtClean="0"/>
              <a:t> et al. 2012</a:t>
            </a:r>
            <a:endParaRPr lang="en-US" dirty="0"/>
          </a:p>
        </p:txBody>
      </p:sp>
      <p:cxnSp>
        <p:nvCxnSpPr>
          <p:cNvPr id="15" name="Straight Connector 14"/>
          <p:cNvCxnSpPr/>
          <p:nvPr/>
        </p:nvCxnSpPr>
        <p:spPr>
          <a:xfrm>
            <a:off x="2438400" y="4333000"/>
            <a:ext cx="3818021" cy="0"/>
          </a:xfrm>
          <a:prstGeom prst="line">
            <a:avLst/>
          </a:prstGeom>
          <a:ln w="19050">
            <a:prstDash val="lgDash"/>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2727159" y="3920787"/>
            <a:ext cx="0" cy="859760"/>
          </a:xfrm>
          <a:prstGeom prst="line">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21" name="Rectangle 20"/>
          <p:cNvSpPr/>
          <p:nvPr/>
        </p:nvSpPr>
        <p:spPr>
          <a:xfrm>
            <a:off x="2980102" y="1979688"/>
            <a:ext cx="1026694" cy="2085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4796589" y="3849906"/>
            <a:ext cx="417094" cy="4211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p:cNvSpPr txBox="1"/>
          <p:nvPr/>
        </p:nvSpPr>
        <p:spPr>
          <a:xfrm>
            <a:off x="2980102" y="1880458"/>
            <a:ext cx="1640024" cy="307777"/>
          </a:xfrm>
          <a:prstGeom prst="rect">
            <a:avLst/>
          </a:prstGeom>
          <a:noFill/>
        </p:spPr>
        <p:txBody>
          <a:bodyPr wrap="square" rtlCol="0">
            <a:spAutoFit/>
          </a:bodyPr>
          <a:lstStyle/>
          <a:p>
            <a:r>
              <a:rPr lang="en-US" sz="1400" dirty="0" smtClean="0">
                <a:latin typeface="Times New Roman" charset="0"/>
                <a:ea typeface="Times New Roman" charset="0"/>
                <a:cs typeface="Times New Roman" charset="0"/>
              </a:rPr>
              <a:t>Baryon simulations</a:t>
            </a:r>
            <a:endParaRPr lang="en-US" sz="1400" dirty="0">
              <a:latin typeface="Times New Roman" charset="0"/>
              <a:ea typeface="Times New Roman" charset="0"/>
              <a:cs typeface="Times New Roman" charset="0"/>
            </a:endParaRPr>
          </a:p>
        </p:txBody>
      </p:sp>
      <p:sp>
        <p:nvSpPr>
          <p:cNvPr id="25" name="Rectangle 24"/>
          <p:cNvSpPr/>
          <p:nvPr/>
        </p:nvSpPr>
        <p:spPr>
          <a:xfrm>
            <a:off x="3449053" y="2454442"/>
            <a:ext cx="1026694" cy="2085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0588303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718"/>
            <a:ext cx="8082366" cy="1371600"/>
          </a:xfrm>
        </p:spPr>
        <p:txBody>
          <a:bodyPr>
            <a:normAutofit/>
          </a:bodyPr>
          <a:lstStyle/>
          <a:p>
            <a:r>
              <a:rPr lang="en-US" sz="3200" dirty="0" err="1" smtClean="0"/>
              <a:t>M</a:t>
            </a:r>
            <a:r>
              <a:rPr lang="en-US" sz="3200" baseline="-25000" dirty="0" err="1" smtClean="0"/>
              <a:t>vir</a:t>
            </a:r>
            <a:r>
              <a:rPr lang="en-US" sz="3200" baseline="-25000" dirty="0" smtClean="0"/>
              <a:t> </a:t>
            </a:r>
            <a:r>
              <a:rPr lang="en-US" sz="3200" dirty="0"/>
              <a:t>~ 10</a:t>
            </a:r>
            <a:r>
              <a:rPr lang="en-US" sz="3200" baseline="30000" dirty="0"/>
              <a:t>10 </a:t>
            </a:r>
            <a:r>
              <a:rPr lang="en-US" sz="3200" dirty="0"/>
              <a:t>M</a:t>
            </a:r>
            <a:r>
              <a:rPr lang="en-US" sz="3200" baseline="-25000" dirty="0">
                <a:latin typeface="Wingdings"/>
                <a:ea typeface="Wingdings"/>
                <a:cs typeface="Wingdings"/>
                <a:sym typeface="Wingdings"/>
              </a:rPr>
              <a:t></a:t>
            </a:r>
            <a:r>
              <a:rPr lang="en-US" sz="3200" baseline="30000" dirty="0"/>
              <a:t> </a:t>
            </a:r>
            <a:r>
              <a:rPr lang="en-US" sz="3200" dirty="0"/>
              <a:t>= Key mass scale</a:t>
            </a:r>
          </a:p>
        </p:txBody>
      </p:sp>
      <p:pic>
        <p:nvPicPr>
          <p:cNvPr id="4" name="Content Placeholder 3" descr="gov12fig2.pdf"/>
          <p:cNvPicPr>
            <a:picLocks noGrp="1" noChangeAspect="1"/>
          </p:cNvPicPr>
          <p:nvPr>
            <p:ph idx="1"/>
          </p:nvPr>
        </p:nvPicPr>
        <p:blipFill>
          <a:blip r:embed="rId3">
            <a:extLst>
              <a:ext uri="{28A0092B-C50C-407E-A947-70E740481C1C}">
                <a14:useLocalDpi xmlns:a14="http://schemas.microsoft.com/office/drawing/2010/main" val="0"/>
              </a:ext>
            </a:extLst>
          </a:blip>
          <a:srcRect l="-37114" r="-37114"/>
          <a:stretch>
            <a:fillRect/>
          </a:stretch>
        </p:blipFill>
        <p:spPr>
          <a:xfrm>
            <a:off x="-417485" y="1568321"/>
            <a:ext cx="8848563" cy="5078707"/>
          </a:xfrm>
        </p:spPr>
      </p:pic>
      <p:sp>
        <p:nvSpPr>
          <p:cNvPr id="11" name="TextBox 10"/>
          <p:cNvSpPr txBox="1"/>
          <p:nvPr/>
        </p:nvSpPr>
        <p:spPr>
          <a:xfrm>
            <a:off x="3946361" y="5357689"/>
            <a:ext cx="1596325" cy="584775"/>
          </a:xfrm>
          <a:prstGeom prst="rect">
            <a:avLst/>
          </a:prstGeom>
          <a:noFill/>
        </p:spPr>
        <p:txBody>
          <a:bodyPr wrap="square" rtlCol="0">
            <a:spAutoFit/>
          </a:bodyPr>
          <a:lstStyle/>
          <a:p>
            <a:pPr algn="ctr"/>
            <a:r>
              <a:rPr lang="en-US" sz="1600" dirty="0" smtClean="0"/>
              <a:t>Cores</a:t>
            </a:r>
          </a:p>
          <a:p>
            <a:pPr algn="ctr"/>
            <a:r>
              <a:rPr lang="en-US" sz="1600" dirty="0" smtClean="0"/>
              <a:t>w/ Baryons</a:t>
            </a:r>
            <a:endParaRPr lang="en-US" sz="1600" dirty="0"/>
          </a:p>
        </p:txBody>
      </p:sp>
      <p:sp>
        <p:nvSpPr>
          <p:cNvPr id="12" name="TextBox 11"/>
          <p:cNvSpPr txBox="1"/>
          <p:nvPr/>
        </p:nvSpPr>
        <p:spPr>
          <a:xfrm>
            <a:off x="2238423" y="5357688"/>
            <a:ext cx="1596325" cy="584775"/>
          </a:xfrm>
          <a:prstGeom prst="rect">
            <a:avLst/>
          </a:prstGeom>
          <a:noFill/>
        </p:spPr>
        <p:txBody>
          <a:bodyPr wrap="square" rtlCol="0">
            <a:spAutoFit/>
          </a:bodyPr>
          <a:lstStyle/>
          <a:p>
            <a:pPr algn="ctr"/>
            <a:r>
              <a:rPr lang="en-US" sz="1600" dirty="0" smtClean="0"/>
              <a:t>Cusps</a:t>
            </a:r>
          </a:p>
          <a:p>
            <a:pPr algn="ctr"/>
            <a:r>
              <a:rPr lang="en-US" sz="1600" dirty="0" smtClean="0"/>
              <a:t>w/Baryons</a:t>
            </a:r>
            <a:endParaRPr lang="en-US" sz="1600" dirty="0"/>
          </a:p>
        </p:txBody>
      </p:sp>
      <p:sp>
        <p:nvSpPr>
          <p:cNvPr id="13" name="TextBox 12"/>
          <p:cNvSpPr txBox="1"/>
          <p:nvPr/>
        </p:nvSpPr>
        <p:spPr>
          <a:xfrm>
            <a:off x="6420362" y="6550223"/>
            <a:ext cx="2844534" cy="369332"/>
          </a:xfrm>
          <a:prstGeom prst="rect">
            <a:avLst/>
          </a:prstGeom>
          <a:noFill/>
        </p:spPr>
        <p:txBody>
          <a:bodyPr wrap="square" rtlCol="0">
            <a:spAutoFit/>
          </a:bodyPr>
          <a:lstStyle/>
          <a:p>
            <a:r>
              <a:rPr lang="en-US" dirty="0" err="1" smtClean="0"/>
              <a:t>Governato</a:t>
            </a:r>
            <a:r>
              <a:rPr lang="en-US" dirty="0" smtClean="0"/>
              <a:t> et al. 2012</a:t>
            </a:r>
            <a:endParaRPr lang="en-US" dirty="0"/>
          </a:p>
        </p:txBody>
      </p:sp>
      <p:cxnSp>
        <p:nvCxnSpPr>
          <p:cNvPr id="15" name="Straight Connector 14"/>
          <p:cNvCxnSpPr/>
          <p:nvPr/>
        </p:nvCxnSpPr>
        <p:spPr>
          <a:xfrm>
            <a:off x="2438400" y="4333000"/>
            <a:ext cx="3818021" cy="0"/>
          </a:xfrm>
          <a:prstGeom prst="line">
            <a:avLst/>
          </a:prstGeom>
          <a:ln w="19050">
            <a:prstDash val="lgDash"/>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rot="5400000">
            <a:off x="3850105" y="5204155"/>
            <a:ext cx="0" cy="859760"/>
          </a:xfrm>
          <a:prstGeom prst="line">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3850105" y="2711119"/>
            <a:ext cx="0" cy="3291840"/>
          </a:xfrm>
          <a:prstGeom prst="line">
            <a:avLst/>
          </a:prstGeom>
          <a:ln w="19050">
            <a:prstDash val="lgDash"/>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4796589" y="3849906"/>
            <a:ext cx="417094" cy="4211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3449053" y="2454442"/>
            <a:ext cx="1026694" cy="2085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2980102" y="1979688"/>
            <a:ext cx="1026694" cy="2085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2980102" y="1880458"/>
            <a:ext cx="1640024" cy="307777"/>
          </a:xfrm>
          <a:prstGeom prst="rect">
            <a:avLst/>
          </a:prstGeom>
          <a:noFill/>
        </p:spPr>
        <p:txBody>
          <a:bodyPr wrap="square" rtlCol="0">
            <a:spAutoFit/>
          </a:bodyPr>
          <a:lstStyle/>
          <a:p>
            <a:r>
              <a:rPr lang="en-US" sz="1400" dirty="0" smtClean="0">
                <a:latin typeface="Times New Roman" charset="0"/>
                <a:ea typeface="Times New Roman" charset="0"/>
                <a:cs typeface="Times New Roman" charset="0"/>
              </a:rPr>
              <a:t>Baryon simulations</a:t>
            </a:r>
            <a:endParaRPr lang="en-US" sz="1400" dirty="0">
              <a:latin typeface="Times New Roman" charset="0"/>
              <a:ea typeface="Times New Roman" charset="0"/>
              <a:cs typeface="Times New Roman" charset="0"/>
            </a:endParaRPr>
          </a:p>
        </p:txBody>
      </p:sp>
    </p:spTree>
    <p:extLst>
      <p:ext uri="{BB962C8B-B14F-4D97-AF65-F5344CB8AC3E}">
        <p14:creationId xmlns:p14="http://schemas.microsoft.com/office/powerpoint/2010/main" val="97841360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152718"/>
            <a:ext cx="8430127" cy="1371600"/>
          </a:xfrm>
        </p:spPr>
        <p:txBody>
          <a:bodyPr>
            <a:normAutofit/>
          </a:bodyPr>
          <a:lstStyle/>
          <a:p>
            <a:r>
              <a:rPr lang="en-US" sz="3200" dirty="0" err="1"/>
              <a:t>M</a:t>
            </a:r>
            <a:r>
              <a:rPr lang="en-US" sz="3200" baseline="-25000" dirty="0" err="1"/>
              <a:t>vir</a:t>
            </a:r>
            <a:r>
              <a:rPr lang="en-US" sz="3200" baseline="-25000" dirty="0"/>
              <a:t> </a:t>
            </a:r>
            <a:r>
              <a:rPr lang="en-US" sz="3200" dirty="0"/>
              <a:t>~ 10</a:t>
            </a:r>
            <a:r>
              <a:rPr lang="en-US" sz="3200" baseline="30000" dirty="0"/>
              <a:t>10 </a:t>
            </a:r>
            <a:r>
              <a:rPr lang="en-US" sz="3200" dirty="0"/>
              <a:t>M</a:t>
            </a:r>
            <a:r>
              <a:rPr lang="en-US" sz="3200" baseline="-25000" dirty="0">
                <a:latin typeface="Wingdings"/>
                <a:ea typeface="Wingdings"/>
                <a:cs typeface="Wingdings"/>
                <a:sym typeface="Wingdings"/>
              </a:rPr>
              <a:t></a:t>
            </a:r>
            <a:r>
              <a:rPr lang="en-US" sz="3200" baseline="30000" dirty="0"/>
              <a:t> </a:t>
            </a:r>
            <a:r>
              <a:rPr lang="en-US" sz="3200" dirty="0"/>
              <a:t>= Key mass scale</a:t>
            </a:r>
          </a:p>
        </p:txBody>
      </p:sp>
      <p:sp>
        <p:nvSpPr>
          <p:cNvPr id="5" name="TextBox 4"/>
          <p:cNvSpPr txBox="1"/>
          <p:nvPr/>
        </p:nvSpPr>
        <p:spPr>
          <a:xfrm>
            <a:off x="5920353" y="6550223"/>
            <a:ext cx="3176643" cy="369332"/>
          </a:xfrm>
          <a:prstGeom prst="rect">
            <a:avLst/>
          </a:prstGeom>
          <a:noFill/>
        </p:spPr>
        <p:txBody>
          <a:bodyPr wrap="square" rtlCol="0">
            <a:spAutoFit/>
          </a:bodyPr>
          <a:lstStyle/>
          <a:p>
            <a:r>
              <a:rPr lang="en-US" dirty="0" smtClean="0"/>
              <a:t>Garrison-Kimmel et al. 2014</a:t>
            </a:r>
            <a:endParaRPr lang="en-US" dirty="0"/>
          </a:p>
        </p:txBody>
      </p:sp>
      <p:pic>
        <p:nvPicPr>
          <p:cNvPr id="7" name="Content Placeholder 6"/>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080418" y="1539816"/>
            <a:ext cx="4601845" cy="4601845"/>
          </a:xfrm>
        </p:spPr>
      </p:pic>
      <p:grpSp>
        <p:nvGrpSpPr>
          <p:cNvPr id="3" name="Group 2"/>
          <p:cNvGrpSpPr/>
          <p:nvPr/>
        </p:nvGrpSpPr>
        <p:grpSpPr>
          <a:xfrm rot="16200000">
            <a:off x="6099479" y="2660126"/>
            <a:ext cx="1165567" cy="423155"/>
            <a:chOff x="6379217" y="2874873"/>
            <a:chExt cx="2504287" cy="423155"/>
          </a:xfrm>
        </p:grpSpPr>
        <p:sp>
          <p:nvSpPr>
            <p:cNvPr id="6" name="Left Bracket 5"/>
            <p:cNvSpPr/>
            <p:nvPr/>
          </p:nvSpPr>
          <p:spPr>
            <a:xfrm rot="16200000">
              <a:off x="7531586" y="1722504"/>
              <a:ext cx="199550" cy="2504287"/>
            </a:xfrm>
            <a:prstGeom prst="leftBracket">
              <a:avLst/>
            </a:prstGeom>
          </p:spPr>
          <p:style>
            <a:lnRef idx="2">
              <a:schemeClr val="dk1"/>
            </a:lnRef>
            <a:fillRef idx="0">
              <a:schemeClr val="dk1"/>
            </a:fillRef>
            <a:effectRef idx="1">
              <a:schemeClr val="dk1"/>
            </a:effectRef>
            <a:fontRef idx="minor">
              <a:schemeClr val="tx1"/>
            </a:fontRef>
          </p:style>
          <p:txBody>
            <a:bodyPr rtlCol="0" anchor="ctr"/>
            <a:lstStyle/>
            <a:p>
              <a:pPr algn="ctr"/>
              <a:endParaRPr lang="en-US"/>
            </a:p>
          </p:txBody>
        </p:sp>
        <p:cxnSp>
          <p:nvCxnSpPr>
            <p:cNvPr id="8" name="Straight Connector 7"/>
            <p:cNvCxnSpPr/>
            <p:nvPr/>
          </p:nvCxnSpPr>
          <p:spPr>
            <a:xfrm>
              <a:off x="7631362" y="3074423"/>
              <a:ext cx="0" cy="223605"/>
            </a:xfrm>
            <a:prstGeom prst="line">
              <a:avLst/>
            </a:prstGeom>
          </p:spPr>
          <p:style>
            <a:lnRef idx="2">
              <a:schemeClr val="dk1"/>
            </a:lnRef>
            <a:fillRef idx="0">
              <a:schemeClr val="dk1"/>
            </a:fillRef>
            <a:effectRef idx="1">
              <a:schemeClr val="dk1"/>
            </a:effectRef>
            <a:fontRef idx="minor">
              <a:schemeClr val="tx1"/>
            </a:fontRef>
          </p:style>
        </p:cxnSp>
      </p:grpSp>
      <p:sp>
        <p:nvSpPr>
          <p:cNvPr id="4" name="TextBox 3"/>
          <p:cNvSpPr txBox="1"/>
          <p:nvPr/>
        </p:nvSpPr>
        <p:spPr>
          <a:xfrm>
            <a:off x="6893841" y="2687036"/>
            <a:ext cx="1688685" cy="369332"/>
          </a:xfrm>
          <a:prstGeom prst="rect">
            <a:avLst/>
          </a:prstGeom>
          <a:noFill/>
        </p:spPr>
        <p:txBody>
          <a:bodyPr wrap="square" rtlCol="0">
            <a:spAutoFit/>
          </a:bodyPr>
          <a:lstStyle/>
          <a:p>
            <a:pPr algn="ctr"/>
            <a:r>
              <a:rPr lang="en-US" smtClean="0"/>
              <a:t>M</a:t>
            </a:r>
            <a:r>
              <a:rPr lang="en-US" baseline="-25000" smtClean="0"/>
              <a:t>halo</a:t>
            </a:r>
            <a:r>
              <a:rPr lang="en-US" smtClean="0"/>
              <a:t>~10</a:t>
            </a:r>
            <a:r>
              <a:rPr lang="en-US" baseline="30000" smtClean="0"/>
              <a:t>10</a:t>
            </a:r>
            <a:r>
              <a:rPr lang="en-US" smtClean="0"/>
              <a:t> </a:t>
            </a:r>
            <a:r>
              <a:rPr lang="en-US" dirty="0" smtClean="0"/>
              <a:t>M</a:t>
            </a:r>
            <a:r>
              <a:rPr lang="en-US" baseline="-25000" dirty="0" smtClean="0">
                <a:latin typeface="Wingdings"/>
                <a:ea typeface="Wingdings"/>
                <a:cs typeface="Wingdings"/>
                <a:sym typeface="Wingdings"/>
              </a:rPr>
              <a:t></a:t>
            </a:r>
            <a:endParaRPr lang="en-US" dirty="0"/>
          </a:p>
        </p:txBody>
      </p:sp>
      <p:sp>
        <p:nvSpPr>
          <p:cNvPr id="9" name="Rectangle 8"/>
          <p:cNvSpPr/>
          <p:nvPr/>
        </p:nvSpPr>
        <p:spPr>
          <a:xfrm>
            <a:off x="2713220" y="2068643"/>
            <a:ext cx="1888760" cy="438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8093907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152718"/>
            <a:ext cx="8240533" cy="1371600"/>
          </a:xfrm>
        </p:spPr>
        <p:txBody>
          <a:bodyPr>
            <a:normAutofit/>
          </a:bodyPr>
          <a:lstStyle/>
          <a:p>
            <a:r>
              <a:rPr lang="en-US" sz="3200" dirty="0" smtClean="0"/>
              <a:t>Why this scale requires a closer look</a:t>
            </a:r>
            <a:endParaRPr lang="en-US" sz="3200" dirty="0"/>
          </a:p>
        </p:txBody>
      </p:sp>
      <p:sp>
        <p:nvSpPr>
          <p:cNvPr id="3" name="Content Placeholder 2"/>
          <p:cNvSpPr>
            <a:spLocks noGrp="1"/>
          </p:cNvSpPr>
          <p:nvPr>
            <p:ph idx="1"/>
          </p:nvPr>
        </p:nvSpPr>
        <p:spPr/>
        <p:txBody>
          <a:bodyPr>
            <a:normAutofit/>
          </a:bodyPr>
          <a:lstStyle/>
          <a:p>
            <a:pPr marL="342900" indent="-342900">
              <a:buFont typeface="Arial"/>
              <a:buChar char="•"/>
            </a:pPr>
            <a:r>
              <a:rPr lang="en-US" sz="2400" dirty="0" smtClean="0"/>
              <a:t>Previous </a:t>
            </a:r>
            <a:r>
              <a:rPr lang="en-US" sz="2400" dirty="0" smtClean="0"/>
              <a:t>simulations </a:t>
            </a:r>
            <a:r>
              <a:rPr lang="en-US" sz="2400" dirty="0" smtClean="0"/>
              <a:t>are spread across a range of masses </a:t>
            </a:r>
            <a:r>
              <a:rPr lang="en-US" sz="2400" dirty="0" smtClean="0"/>
              <a:t>and run at lower </a:t>
            </a:r>
            <a:r>
              <a:rPr lang="en-US" sz="2400" dirty="0" smtClean="0"/>
              <a:t>resolutions</a:t>
            </a:r>
          </a:p>
          <a:p>
            <a:pPr marL="342900" indent="-342900">
              <a:buFont typeface="Arial"/>
              <a:buChar char="•"/>
            </a:pPr>
            <a:r>
              <a:rPr lang="en-US" sz="2400" dirty="0" smtClean="0"/>
              <a:t>Predicted properties from simulations at this mass scale are inconsistent </a:t>
            </a:r>
          </a:p>
          <a:p>
            <a:pPr marL="342900" indent="-342900">
              <a:buFont typeface="Arial"/>
              <a:buChar char="•"/>
            </a:pPr>
            <a:r>
              <a:rPr lang="en-US" sz="2400" dirty="0"/>
              <a:t>Best scale to study whether baryons can address small scale issues within ΛCDM</a:t>
            </a:r>
          </a:p>
          <a:p>
            <a:pPr marL="342900" indent="-342900">
              <a:buFont typeface="Arial"/>
              <a:buChar char="•"/>
            </a:pPr>
            <a:endParaRPr lang="en-US" sz="2400" dirty="0" smtClean="0"/>
          </a:p>
        </p:txBody>
      </p:sp>
    </p:spTree>
    <p:extLst>
      <p:ext uri="{BB962C8B-B14F-4D97-AF65-F5344CB8AC3E}">
        <p14:creationId xmlns:p14="http://schemas.microsoft.com/office/powerpoint/2010/main" val="111394192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Fire in the field Simulation </a:t>
            </a:r>
            <a:r>
              <a:rPr lang="en-US" dirty="0" smtClean="0"/>
              <a:t>suite</a:t>
            </a:r>
            <a:endParaRPr lang="en-US" dirty="0"/>
          </a:p>
        </p:txBody>
      </p:sp>
      <p:sp>
        <p:nvSpPr>
          <p:cNvPr id="3" name="Content Placeholder 2"/>
          <p:cNvSpPr>
            <a:spLocks noGrp="1"/>
          </p:cNvSpPr>
          <p:nvPr>
            <p:ph idx="1"/>
          </p:nvPr>
        </p:nvSpPr>
        <p:spPr>
          <a:xfrm>
            <a:off x="457199" y="2310224"/>
            <a:ext cx="7842721" cy="4330419"/>
          </a:xfrm>
        </p:spPr>
        <p:txBody>
          <a:bodyPr>
            <a:normAutofit/>
          </a:bodyPr>
          <a:lstStyle/>
          <a:p>
            <a:pPr marL="342900" indent="-342900">
              <a:buFont typeface="Arial"/>
              <a:buChar char="•"/>
            </a:pPr>
            <a:r>
              <a:rPr lang="en-US" sz="1900" dirty="0"/>
              <a:t>15 </a:t>
            </a:r>
            <a:r>
              <a:rPr lang="en-US" sz="1900" dirty="0" smtClean="0"/>
              <a:t>‘field’ </a:t>
            </a:r>
            <a:r>
              <a:rPr lang="en-US" sz="1900" dirty="0"/>
              <a:t>dark matter halos at M</a:t>
            </a:r>
            <a:r>
              <a:rPr lang="en-US" sz="1900" baseline="-25000" dirty="0"/>
              <a:t>vir</a:t>
            </a:r>
            <a:r>
              <a:rPr lang="en-US" sz="1900" dirty="0"/>
              <a:t>~10</a:t>
            </a:r>
            <a:r>
              <a:rPr lang="en-US" sz="1900" baseline="30000" dirty="0"/>
              <a:t>10</a:t>
            </a:r>
            <a:r>
              <a:rPr lang="en-US" sz="1900" dirty="0"/>
              <a:t> M</a:t>
            </a:r>
            <a:r>
              <a:rPr lang="en-US" sz="1900" baseline="-25000" dirty="0" smtClean="0">
                <a:latin typeface="Wingdings"/>
                <a:ea typeface="Wingdings"/>
                <a:cs typeface="Wingdings"/>
                <a:sym typeface="Wingdings"/>
              </a:rPr>
              <a:t></a:t>
            </a:r>
          </a:p>
          <a:p>
            <a:pPr marL="800100" lvl="1" indent="-342900">
              <a:buFont typeface="Arial"/>
              <a:buChar char="•"/>
            </a:pPr>
            <a:r>
              <a:rPr lang="en-US" sz="1900" dirty="0" smtClean="0">
                <a:ea typeface="Wingdings"/>
                <a:cs typeface="Wingdings"/>
                <a:sym typeface="Wingdings"/>
              </a:rPr>
              <a:t>Cosmological: selected </a:t>
            </a:r>
            <a:r>
              <a:rPr lang="en-US" sz="1900" dirty="0">
                <a:ea typeface="Wingdings"/>
                <a:cs typeface="Wingdings"/>
                <a:sym typeface="Wingdings"/>
              </a:rPr>
              <a:t>from </a:t>
            </a:r>
            <a:r>
              <a:rPr lang="en-US" sz="1900" dirty="0"/>
              <a:t>35</a:t>
            </a:r>
            <a:r>
              <a:rPr lang="en-US" sz="1900" baseline="30000" dirty="0"/>
              <a:t>3</a:t>
            </a:r>
            <a:r>
              <a:rPr lang="en-US" sz="1900" dirty="0"/>
              <a:t> Mpc</a:t>
            </a:r>
            <a:r>
              <a:rPr lang="en-US" sz="1900" baseline="30000" dirty="0"/>
              <a:t>3</a:t>
            </a:r>
            <a:r>
              <a:rPr lang="en-US" sz="1900" dirty="0"/>
              <a:t> boxes</a:t>
            </a:r>
            <a:endParaRPr lang="en-US" sz="1900" dirty="0">
              <a:ea typeface="Wingdings"/>
              <a:cs typeface="Wingdings"/>
              <a:sym typeface="Wingdings"/>
            </a:endParaRPr>
          </a:p>
          <a:p>
            <a:pPr marL="800100" lvl="1" indent="-342900">
              <a:buFont typeface="Arial"/>
              <a:buChar char="•"/>
            </a:pPr>
            <a:r>
              <a:rPr lang="en-US" sz="1900" dirty="0" smtClean="0">
                <a:ea typeface="Wingdings"/>
                <a:cs typeface="Wingdings"/>
                <a:sym typeface="Wingdings"/>
              </a:rPr>
              <a:t>Force resolution: </a:t>
            </a:r>
            <a:r>
              <a:rPr lang="en-US" sz="1900" dirty="0" err="1" smtClean="0">
                <a:ea typeface="Wingdings"/>
                <a:cs typeface="Wingdings"/>
                <a:sym typeface="Wingdings"/>
              </a:rPr>
              <a:t>ε</a:t>
            </a:r>
            <a:r>
              <a:rPr lang="en-US" sz="1900" baseline="-25000" dirty="0" err="1" smtClean="0">
                <a:ea typeface="Wingdings"/>
                <a:cs typeface="Wingdings"/>
                <a:sym typeface="Wingdings"/>
              </a:rPr>
              <a:t>gas</a:t>
            </a:r>
            <a:r>
              <a:rPr lang="en-US" sz="1900" dirty="0">
                <a:ea typeface="Wingdings"/>
                <a:cs typeface="Wingdings"/>
                <a:sym typeface="Wingdings"/>
              </a:rPr>
              <a:t>~ </a:t>
            </a:r>
            <a:r>
              <a:rPr lang="en-US" sz="1900" dirty="0">
                <a:ea typeface="Wingdings"/>
                <a:cs typeface="Wingdings"/>
                <a:sym typeface="Wingdings"/>
              </a:rPr>
              <a:t>2</a:t>
            </a:r>
            <a:r>
              <a:rPr lang="en-US" sz="1900" dirty="0" smtClean="0">
                <a:ea typeface="Wingdings"/>
                <a:cs typeface="Wingdings"/>
                <a:sym typeface="Wingdings"/>
              </a:rPr>
              <a:t> </a:t>
            </a:r>
            <a:r>
              <a:rPr lang="en-US" sz="1900" dirty="0">
                <a:ea typeface="Wingdings"/>
                <a:cs typeface="Wingdings"/>
                <a:sym typeface="Wingdings"/>
              </a:rPr>
              <a:t>pc, </a:t>
            </a:r>
            <a:r>
              <a:rPr lang="en-US" sz="1900" dirty="0" smtClean="0">
                <a:ea typeface="Wingdings"/>
                <a:cs typeface="Wingdings"/>
                <a:sym typeface="Wingdings"/>
              </a:rPr>
              <a:t>ε</a:t>
            </a:r>
            <a:r>
              <a:rPr lang="en-US" sz="1900" baseline="-25000" dirty="0" smtClean="0">
                <a:ea typeface="Wingdings"/>
                <a:cs typeface="Wingdings"/>
                <a:sym typeface="Wingdings"/>
              </a:rPr>
              <a:t>dm</a:t>
            </a:r>
            <a:r>
              <a:rPr lang="en-US" sz="1900" dirty="0" smtClean="0">
                <a:ea typeface="Wingdings"/>
                <a:cs typeface="Wingdings"/>
                <a:sym typeface="Wingdings"/>
              </a:rPr>
              <a:t>~35 </a:t>
            </a:r>
            <a:r>
              <a:rPr lang="en-US" sz="1900" dirty="0">
                <a:ea typeface="Wingdings"/>
                <a:cs typeface="Wingdings"/>
                <a:sym typeface="Wingdings"/>
              </a:rPr>
              <a:t>pc</a:t>
            </a:r>
          </a:p>
          <a:p>
            <a:pPr marL="800100" lvl="1" indent="-342900">
              <a:buFont typeface="Arial"/>
              <a:buChar char="•"/>
            </a:pPr>
            <a:r>
              <a:rPr lang="en-US" sz="1900" dirty="0" smtClean="0">
                <a:ea typeface="Wingdings"/>
                <a:cs typeface="Wingdings"/>
                <a:sym typeface="Wingdings"/>
              </a:rPr>
              <a:t>Mass resolution: </a:t>
            </a:r>
            <a:r>
              <a:rPr lang="en-US" sz="1900" dirty="0" err="1" smtClean="0">
                <a:ea typeface="Wingdings"/>
                <a:cs typeface="Wingdings"/>
                <a:sym typeface="Wingdings"/>
              </a:rPr>
              <a:t>M</a:t>
            </a:r>
            <a:r>
              <a:rPr lang="en-US" sz="1900" baseline="-25000" dirty="0" err="1" smtClean="0">
                <a:ea typeface="Wingdings"/>
                <a:cs typeface="Wingdings"/>
                <a:sym typeface="Wingdings"/>
              </a:rPr>
              <a:t>gas</a:t>
            </a:r>
            <a:r>
              <a:rPr lang="en-US" sz="1900" dirty="0">
                <a:ea typeface="Wingdings"/>
                <a:cs typeface="Wingdings"/>
                <a:sym typeface="Wingdings"/>
              </a:rPr>
              <a:t>~ 500 </a:t>
            </a:r>
            <a:r>
              <a:rPr lang="en-US" sz="1900" dirty="0"/>
              <a:t>M</a:t>
            </a:r>
            <a:r>
              <a:rPr lang="en-US" sz="1900" baseline="-25000" dirty="0">
                <a:latin typeface="Wingdings"/>
                <a:ea typeface="Wingdings"/>
                <a:cs typeface="Wingdings"/>
                <a:sym typeface="Wingdings"/>
              </a:rPr>
              <a:t></a:t>
            </a:r>
            <a:r>
              <a:rPr lang="en-US" sz="1900" dirty="0">
                <a:ea typeface="Wingdings"/>
                <a:cs typeface="Wingdings"/>
                <a:sym typeface="Wingdings"/>
              </a:rPr>
              <a:t>, </a:t>
            </a:r>
            <a:r>
              <a:rPr lang="en-US" sz="1900" dirty="0" err="1">
                <a:ea typeface="Wingdings"/>
                <a:cs typeface="Wingdings"/>
                <a:sym typeface="Wingdings"/>
              </a:rPr>
              <a:t>M</a:t>
            </a:r>
            <a:r>
              <a:rPr lang="en-US" sz="1900" baseline="-25000" dirty="0" err="1">
                <a:ea typeface="Wingdings"/>
                <a:cs typeface="Wingdings"/>
                <a:sym typeface="Wingdings"/>
              </a:rPr>
              <a:t>dm</a:t>
            </a:r>
            <a:r>
              <a:rPr lang="en-US" sz="1900" dirty="0">
                <a:ea typeface="Wingdings"/>
                <a:cs typeface="Wingdings"/>
                <a:sym typeface="Wingdings"/>
              </a:rPr>
              <a:t>~ 2500 </a:t>
            </a:r>
            <a:r>
              <a:rPr lang="en-US" sz="1900" dirty="0"/>
              <a:t>M</a:t>
            </a:r>
            <a:r>
              <a:rPr lang="en-US" sz="1900" baseline="-25000" dirty="0" smtClean="0">
                <a:latin typeface="Wingdings"/>
                <a:ea typeface="Wingdings"/>
                <a:cs typeface="Wingdings"/>
                <a:sym typeface="Wingdings"/>
              </a:rPr>
              <a:t></a:t>
            </a:r>
          </a:p>
          <a:p>
            <a:pPr marL="342900" indent="-342900">
              <a:buFont typeface="Arial"/>
              <a:buChar char="•"/>
            </a:pPr>
            <a:endParaRPr lang="en-US" sz="1400" dirty="0"/>
          </a:p>
          <a:p>
            <a:pPr marL="342900" indent="-342900">
              <a:buFont typeface="Arial"/>
              <a:buChar char="•"/>
            </a:pPr>
            <a:endParaRPr lang="en-US" sz="1900" dirty="0" smtClean="0">
              <a:ea typeface="Wingdings"/>
              <a:cs typeface="Wingdings"/>
              <a:sym typeface="Wingdings"/>
            </a:endParaRPr>
          </a:p>
          <a:p>
            <a:pPr marL="342900" indent="-342900">
              <a:buFont typeface="Arial"/>
              <a:buChar char="•"/>
            </a:pPr>
            <a:endParaRPr lang="en-US" sz="1800" dirty="0">
              <a:ea typeface="Wingdings"/>
              <a:cs typeface="Wingdings"/>
              <a:sym typeface="Wingdings"/>
            </a:endParaRPr>
          </a:p>
          <a:p>
            <a:pPr marL="342900" indent="-342900">
              <a:buFont typeface="Arial"/>
              <a:buChar char="•"/>
            </a:pPr>
            <a:endParaRPr lang="en-US" baseline="-25000" dirty="0" smtClean="0">
              <a:ea typeface="Wingdings"/>
              <a:cs typeface="Wingdings"/>
              <a:sym typeface="Wingdings"/>
            </a:endParaRPr>
          </a:p>
          <a:p>
            <a:pPr marL="342900" indent="-342900">
              <a:buFont typeface="Arial"/>
              <a:buChar char="•"/>
            </a:pPr>
            <a:endParaRPr lang="en-US" baseline="-25000" dirty="0" smtClean="0">
              <a:latin typeface="Wingdings"/>
              <a:ea typeface="Wingdings"/>
              <a:cs typeface="Wingdings"/>
              <a:sym typeface="Wingdings"/>
            </a:endParaRPr>
          </a:p>
          <a:p>
            <a:pPr marL="342900" indent="-342900">
              <a:buFont typeface="Arial"/>
              <a:buChar char="•"/>
            </a:pPr>
            <a:endParaRPr lang="en-US" dirty="0"/>
          </a:p>
        </p:txBody>
      </p:sp>
    </p:spTree>
    <p:extLst>
      <p:ext uri="{BB962C8B-B14F-4D97-AF65-F5344CB8AC3E}">
        <p14:creationId xmlns:p14="http://schemas.microsoft.com/office/powerpoint/2010/main" val="194924680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Content Placeholder 3"/>
          <p:cNvPicPr>
            <a:picLocks noChangeAspect="1"/>
          </p:cNvPicPr>
          <p:nvPr/>
        </p:nvPicPr>
        <p:blipFill rotWithShape="1">
          <a:blip r:embed="rId3">
            <a:extLst>
              <a:ext uri="{28A0092B-C50C-407E-A947-70E740481C1C}">
                <a14:useLocalDpi xmlns:a14="http://schemas.microsoft.com/office/drawing/2010/main" val="0"/>
              </a:ext>
            </a:extLst>
          </a:blip>
          <a:srcRect b="8007"/>
          <a:stretch/>
        </p:blipFill>
        <p:spPr>
          <a:xfrm>
            <a:off x="57322" y="4163969"/>
            <a:ext cx="1698111" cy="976337"/>
          </a:xfrm>
          <a:prstGeom prst="rect">
            <a:avLst/>
          </a:prstGeom>
        </p:spPr>
      </p:pic>
      <p:sp>
        <p:nvSpPr>
          <p:cNvPr id="2" name="Title 1"/>
          <p:cNvSpPr>
            <a:spLocks noGrp="1"/>
          </p:cNvSpPr>
          <p:nvPr>
            <p:ph type="title"/>
          </p:nvPr>
        </p:nvSpPr>
        <p:spPr/>
        <p:txBody>
          <a:bodyPr/>
          <a:lstStyle/>
          <a:p>
            <a:r>
              <a:rPr lang="en-US" dirty="0" smtClean="0"/>
              <a:t>What is ΛCDM?</a:t>
            </a:r>
            <a:endParaRPr lang="en-US" dirty="0"/>
          </a:p>
        </p:txBody>
      </p:sp>
      <p:sp>
        <p:nvSpPr>
          <p:cNvPr id="3" name="Content Placeholder 2"/>
          <p:cNvSpPr>
            <a:spLocks noGrp="1"/>
          </p:cNvSpPr>
          <p:nvPr>
            <p:ph idx="1"/>
          </p:nvPr>
        </p:nvSpPr>
        <p:spPr/>
        <p:txBody>
          <a:bodyPr/>
          <a:lstStyle/>
          <a:p>
            <a:pPr marL="342900" indent="-342900">
              <a:buFont typeface="Arial" charset="0"/>
              <a:buChar char="•"/>
            </a:pPr>
            <a:r>
              <a:rPr lang="en-US" dirty="0" smtClean="0"/>
              <a:t>Majority of matter in the </a:t>
            </a:r>
            <a:r>
              <a:rPr lang="en-US" dirty="0" smtClean="0"/>
              <a:t>Universe </a:t>
            </a:r>
            <a:r>
              <a:rPr lang="en-US" dirty="0" smtClean="0"/>
              <a:t>is cold dark matter</a:t>
            </a:r>
          </a:p>
          <a:p>
            <a:pPr marL="342900" indent="-342900">
              <a:buFont typeface="Arial" charset="0"/>
              <a:buChar char="•"/>
            </a:pPr>
            <a:r>
              <a:rPr lang="en-US" dirty="0"/>
              <a:t>Structure in the Universe is formed hierarchically</a:t>
            </a:r>
            <a:endParaRPr lang="en-US" dirty="0"/>
          </a:p>
        </p:txBody>
      </p:sp>
      <p:sp>
        <p:nvSpPr>
          <p:cNvPr id="4" name="Oval 3"/>
          <p:cNvSpPr/>
          <p:nvPr/>
        </p:nvSpPr>
        <p:spPr>
          <a:xfrm>
            <a:off x="2534652" y="2839453"/>
            <a:ext cx="272715" cy="27271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2534651" y="3324407"/>
            <a:ext cx="272715" cy="27271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2534652" y="3825083"/>
            <a:ext cx="272715" cy="27271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2534651" y="4261911"/>
            <a:ext cx="385012" cy="38501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2534649" y="4810713"/>
            <a:ext cx="272715" cy="27271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2534648" y="5295667"/>
            <a:ext cx="272715" cy="27271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2534649" y="5796343"/>
            <a:ext cx="272715" cy="27271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2534648" y="6168997"/>
            <a:ext cx="385015" cy="38501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160420" y="5268701"/>
            <a:ext cx="1491916" cy="646331"/>
          </a:xfrm>
          <a:prstGeom prst="rect">
            <a:avLst/>
          </a:prstGeom>
          <a:noFill/>
        </p:spPr>
        <p:txBody>
          <a:bodyPr wrap="square" rtlCol="0">
            <a:spAutoFit/>
          </a:bodyPr>
          <a:lstStyle/>
          <a:p>
            <a:pPr algn="ctr"/>
            <a:r>
              <a:rPr lang="en-US" smtClean="0"/>
              <a:t>in </a:t>
            </a:r>
            <a:r>
              <a:rPr lang="en-US" dirty="0" smtClean="0"/>
              <a:t>Early Universe </a:t>
            </a:r>
            <a:endParaRPr lang="en-US" dirty="0"/>
          </a:p>
        </p:txBody>
      </p:sp>
      <p:sp>
        <p:nvSpPr>
          <p:cNvPr id="19" name="TextBox 18"/>
          <p:cNvSpPr txBox="1"/>
          <p:nvPr/>
        </p:nvSpPr>
        <p:spPr>
          <a:xfrm>
            <a:off x="160420" y="3200398"/>
            <a:ext cx="1491916" cy="923330"/>
          </a:xfrm>
          <a:prstGeom prst="rect">
            <a:avLst/>
          </a:prstGeom>
          <a:noFill/>
        </p:spPr>
        <p:txBody>
          <a:bodyPr wrap="square" rtlCol="0">
            <a:spAutoFit/>
          </a:bodyPr>
          <a:lstStyle/>
          <a:p>
            <a:pPr algn="ctr"/>
            <a:r>
              <a:rPr lang="en-US" dirty="0"/>
              <a:t>Primordial Density Fluctuations</a:t>
            </a:r>
          </a:p>
        </p:txBody>
      </p:sp>
      <p:cxnSp>
        <p:nvCxnSpPr>
          <p:cNvPr id="21" name="Straight Arrow Connector 20"/>
          <p:cNvCxnSpPr/>
          <p:nvPr/>
        </p:nvCxnSpPr>
        <p:spPr>
          <a:xfrm>
            <a:off x="1755433" y="3336756"/>
            <a:ext cx="426293"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1755433" y="3829731"/>
            <a:ext cx="426293"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a:off x="1755433" y="5239517"/>
            <a:ext cx="426293"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a:off x="1755433" y="5732492"/>
            <a:ext cx="426293"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5" name="Oval 24"/>
          <p:cNvSpPr/>
          <p:nvPr/>
        </p:nvSpPr>
        <p:spPr>
          <a:xfrm>
            <a:off x="5020232" y="5151559"/>
            <a:ext cx="1059717" cy="105971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3586579" y="5796343"/>
            <a:ext cx="657726" cy="6577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a:off x="3628490" y="4932947"/>
            <a:ext cx="537264" cy="53726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9" name="Straight Connector 28"/>
          <p:cNvCxnSpPr/>
          <p:nvPr/>
        </p:nvCxnSpPr>
        <p:spPr>
          <a:xfrm>
            <a:off x="2888169" y="2971482"/>
            <a:ext cx="292608"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3191256" y="2962656"/>
            <a:ext cx="0" cy="98755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3191199" y="3461808"/>
            <a:ext cx="257854" cy="0"/>
          </a:xfrm>
          <a:prstGeom prst="line">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2919663" y="5908392"/>
            <a:ext cx="287578"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3048000" y="6426391"/>
            <a:ext cx="159241"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3207241" y="5908393"/>
            <a:ext cx="0" cy="521207"/>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3207241" y="6158087"/>
            <a:ext cx="257854" cy="0"/>
          </a:xfrm>
          <a:prstGeom prst="line">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2927684" y="4948989"/>
            <a:ext cx="287578"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2919663" y="5456087"/>
            <a:ext cx="295599" cy="10901"/>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3215262" y="4948990"/>
            <a:ext cx="0" cy="521207"/>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3215262" y="5198684"/>
            <a:ext cx="257854" cy="0"/>
          </a:xfrm>
          <a:prstGeom prst="line">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a:off x="2912232" y="3457480"/>
            <a:ext cx="287578"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a:off x="2888169" y="3942988"/>
            <a:ext cx="292608"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57" name="Oval 56"/>
          <p:cNvSpPr/>
          <p:nvPr/>
        </p:nvSpPr>
        <p:spPr>
          <a:xfrm>
            <a:off x="3591078" y="3143292"/>
            <a:ext cx="657726" cy="6577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8" name="Straight Connector 57"/>
          <p:cNvCxnSpPr/>
          <p:nvPr/>
        </p:nvCxnSpPr>
        <p:spPr>
          <a:xfrm>
            <a:off x="4387515" y="5195482"/>
            <a:ext cx="287578"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a:off x="4515852" y="6162657"/>
            <a:ext cx="159241"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4675093" y="5195483"/>
            <a:ext cx="0" cy="96260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a:off x="4675093" y="5653723"/>
            <a:ext cx="257854" cy="0"/>
          </a:xfrm>
          <a:prstGeom prst="line">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a:off x="4436232" y="3494058"/>
            <a:ext cx="287578"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a:off x="3071473" y="4461233"/>
            <a:ext cx="1652337"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a:off x="4723810" y="3488197"/>
            <a:ext cx="0" cy="98907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a:off x="4723810" y="3936257"/>
            <a:ext cx="257854" cy="0"/>
          </a:xfrm>
          <a:prstGeom prst="line">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1" name="Oval 80"/>
          <p:cNvSpPr/>
          <p:nvPr/>
        </p:nvSpPr>
        <p:spPr>
          <a:xfrm>
            <a:off x="5050427" y="3489564"/>
            <a:ext cx="941885" cy="9418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2" name="Straight Connector 81"/>
          <p:cNvCxnSpPr/>
          <p:nvPr/>
        </p:nvCxnSpPr>
        <p:spPr>
          <a:xfrm>
            <a:off x="6079949" y="3907865"/>
            <a:ext cx="464048"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a:off x="6543997" y="3907866"/>
            <a:ext cx="0" cy="1745857"/>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a:off x="6543997" y="4751114"/>
            <a:ext cx="257854" cy="0"/>
          </a:xfrm>
          <a:prstGeom prst="line">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a:off x="6288503" y="5653723"/>
            <a:ext cx="265176"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88" name="Oval 87"/>
          <p:cNvSpPr/>
          <p:nvPr/>
        </p:nvSpPr>
        <p:spPr>
          <a:xfrm>
            <a:off x="6983621" y="3938410"/>
            <a:ext cx="1588168" cy="158816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4580021" y="2728032"/>
            <a:ext cx="3144253" cy="400110"/>
          </a:xfrm>
          <a:prstGeom prst="rect">
            <a:avLst/>
          </a:prstGeom>
          <a:noFill/>
        </p:spPr>
        <p:txBody>
          <a:bodyPr wrap="square" rtlCol="0">
            <a:spAutoFit/>
          </a:bodyPr>
          <a:lstStyle/>
          <a:p>
            <a:pPr algn="ctr"/>
            <a:r>
              <a:rPr lang="en-US" sz="2000" dirty="0" smtClean="0"/>
              <a:t>Dark Matter Halos</a:t>
            </a:r>
            <a:endParaRPr lang="en-US" sz="2000" dirty="0"/>
          </a:p>
        </p:txBody>
      </p:sp>
    </p:spTree>
    <p:extLst>
      <p:ext uri="{BB962C8B-B14F-4D97-AF65-F5344CB8AC3E}">
        <p14:creationId xmlns:p14="http://schemas.microsoft.com/office/powerpoint/2010/main" val="202214465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Fire in the field Simulation </a:t>
            </a:r>
            <a:r>
              <a:rPr lang="en-US" dirty="0" smtClean="0"/>
              <a:t>suite</a:t>
            </a:r>
            <a:endParaRPr lang="en-US" dirty="0"/>
          </a:p>
        </p:txBody>
      </p:sp>
      <p:sp>
        <p:nvSpPr>
          <p:cNvPr id="3" name="Content Placeholder 2"/>
          <p:cNvSpPr>
            <a:spLocks noGrp="1"/>
          </p:cNvSpPr>
          <p:nvPr>
            <p:ph idx="1"/>
          </p:nvPr>
        </p:nvSpPr>
        <p:spPr>
          <a:xfrm>
            <a:off x="457199" y="2310224"/>
            <a:ext cx="7842721" cy="4330419"/>
          </a:xfrm>
        </p:spPr>
        <p:txBody>
          <a:bodyPr>
            <a:normAutofit/>
          </a:bodyPr>
          <a:lstStyle/>
          <a:p>
            <a:pPr marL="342900" indent="-342900">
              <a:buFont typeface="Arial"/>
              <a:buChar char="•"/>
            </a:pPr>
            <a:r>
              <a:rPr lang="en-US" sz="1900" dirty="0"/>
              <a:t>15 </a:t>
            </a:r>
            <a:r>
              <a:rPr lang="en-US" sz="1900" dirty="0" smtClean="0"/>
              <a:t>‘field’ </a:t>
            </a:r>
            <a:r>
              <a:rPr lang="en-US" sz="1900" dirty="0"/>
              <a:t>dark matter halos at M</a:t>
            </a:r>
            <a:r>
              <a:rPr lang="en-US" sz="1900" baseline="-25000" dirty="0"/>
              <a:t>vir</a:t>
            </a:r>
            <a:r>
              <a:rPr lang="en-US" sz="1900" dirty="0"/>
              <a:t>~10</a:t>
            </a:r>
            <a:r>
              <a:rPr lang="en-US" sz="1900" baseline="30000" dirty="0"/>
              <a:t>10</a:t>
            </a:r>
            <a:r>
              <a:rPr lang="en-US" sz="1900" dirty="0"/>
              <a:t> M</a:t>
            </a:r>
            <a:r>
              <a:rPr lang="en-US" sz="1900" baseline="-25000" dirty="0" smtClean="0">
                <a:latin typeface="Wingdings"/>
                <a:ea typeface="Wingdings"/>
                <a:cs typeface="Wingdings"/>
                <a:sym typeface="Wingdings"/>
              </a:rPr>
              <a:t></a:t>
            </a:r>
          </a:p>
          <a:p>
            <a:pPr marL="800100" lvl="1" indent="-342900">
              <a:buFont typeface="Arial"/>
              <a:buChar char="•"/>
            </a:pPr>
            <a:r>
              <a:rPr lang="en-US" sz="1900" dirty="0" smtClean="0">
                <a:ea typeface="Wingdings"/>
                <a:cs typeface="Wingdings"/>
                <a:sym typeface="Wingdings"/>
              </a:rPr>
              <a:t>Cosmological: selected </a:t>
            </a:r>
            <a:r>
              <a:rPr lang="en-US" sz="1900" dirty="0">
                <a:ea typeface="Wingdings"/>
                <a:cs typeface="Wingdings"/>
                <a:sym typeface="Wingdings"/>
              </a:rPr>
              <a:t>from </a:t>
            </a:r>
            <a:r>
              <a:rPr lang="en-US" sz="1900" dirty="0"/>
              <a:t>35</a:t>
            </a:r>
            <a:r>
              <a:rPr lang="en-US" sz="1900" baseline="30000" dirty="0"/>
              <a:t>3</a:t>
            </a:r>
            <a:r>
              <a:rPr lang="en-US" sz="1900" dirty="0"/>
              <a:t> Mpc</a:t>
            </a:r>
            <a:r>
              <a:rPr lang="en-US" sz="1900" baseline="30000" dirty="0"/>
              <a:t>3</a:t>
            </a:r>
            <a:r>
              <a:rPr lang="en-US" sz="1900" dirty="0"/>
              <a:t> boxes</a:t>
            </a:r>
            <a:endParaRPr lang="en-US" sz="1900" dirty="0">
              <a:ea typeface="Wingdings"/>
              <a:cs typeface="Wingdings"/>
              <a:sym typeface="Wingdings"/>
            </a:endParaRPr>
          </a:p>
          <a:p>
            <a:pPr marL="800100" lvl="1" indent="-342900">
              <a:buFont typeface="Arial"/>
              <a:buChar char="•"/>
            </a:pPr>
            <a:r>
              <a:rPr lang="en-US" sz="1900" dirty="0" smtClean="0">
                <a:ea typeface="Wingdings"/>
                <a:cs typeface="Wingdings"/>
                <a:sym typeface="Wingdings"/>
              </a:rPr>
              <a:t>Force resolution: </a:t>
            </a:r>
            <a:r>
              <a:rPr lang="en-US" sz="1900" dirty="0" err="1" smtClean="0">
                <a:ea typeface="Wingdings"/>
                <a:cs typeface="Wingdings"/>
                <a:sym typeface="Wingdings"/>
              </a:rPr>
              <a:t>ε</a:t>
            </a:r>
            <a:r>
              <a:rPr lang="en-US" sz="1900" baseline="-25000" dirty="0" err="1" smtClean="0">
                <a:ea typeface="Wingdings"/>
                <a:cs typeface="Wingdings"/>
                <a:sym typeface="Wingdings"/>
              </a:rPr>
              <a:t>gas</a:t>
            </a:r>
            <a:r>
              <a:rPr lang="en-US" sz="1900" dirty="0">
                <a:ea typeface="Wingdings"/>
                <a:cs typeface="Wingdings"/>
                <a:sym typeface="Wingdings"/>
              </a:rPr>
              <a:t>~ </a:t>
            </a:r>
            <a:r>
              <a:rPr lang="en-US" sz="1900" dirty="0">
                <a:ea typeface="Wingdings"/>
                <a:cs typeface="Wingdings"/>
                <a:sym typeface="Wingdings"/>
              </a:rPr>
              <a:t>2</a:t>
            </a:r>
            <a:r>
              <a:rPr lang="en-US" sz="1900" dirty="0" smtClean="0">
                <a:ea typeface="Wingdings"/>
                <a:cs typeface="Wingdings"/>
                <a:sym typeface="Wingdings"/>
              </a:rPr>
              <a:t> </a:t>
            </a:r>
            <a:r>
              <a:rPr lang="en-US" sz="1900" dirty="0">
                <a:ea typeface="Wingdings"/>
                <a:cs typeface="Wingdings"/>
                <a:sym typeface="Wingdings"/>
              </a:rPr>
              <a:t>pc, </a:t>
            </a:r>
            <a:r>
              <a:rPr lang="en-US" sz="1900" dirty="0" smtClean="0">
                <a:ea typeface="Wingdings"/>
                <a:cs typeface="Wingdings"/>
                <a:sym typeface="Wingdings"/>
              </a:rPr>
              <a:t>ε</a:t>
            </a:r>
            <a:r>
              <a:rPr lang="en-US" sz="1900" baseline="-25000" dirty="0" smtClean="0">
                <a:ea typeface="Wingdings"/>
                <a:cs typeface="Wingdings"/>
                <a:sym typeface="Wingdings"/>
              </a:rPr>
              <a:t>dm</a:t>
            </a:r>
            <a:r>
              <a:rPr lang="en-US" sz="1900" dirty="0" smtClean="0">
                <a:ea typeface="Wingdings"/>
                <a:cs typeface="Wingdings"/>
                <a:sym typeface="Wingdings"/>
              </a:rPr>
              <a:t>~35 </a:t>
            </a:r>
            <a:r>
              <a:rPr lang="en-US" sz="1900" dirty="0">
                <a:ea typeface="Wingdings"/>
                <a:cs typeface="Wingdings"/>
                <a:sym typeface="Wingdings"/>
              </a:rPr>
              <a:t>pc</a:t>
            </a:r>
          </a:p>
          <a:p>
            <a:pPr marL="800100" lvl="1" indent="-342900">
              <a:buFont typeface="Arial"/>
              <a:buChar char="•"/>
            </a:pPr>
            <a:r>
              <a:rPr lang="en-US" sz="1900" dirty="0" smtClean="0">
                <a:ea typeface="Wingdings"/>
                <a:cs typeface="Wingdings"/>
                <a:sym typeface="Wingdings"/>
              </a:rPr>
              <a:t>Mass resolution: </a:t>
            </a:r>
            <a:r>
              <a:rPr lang="en-US" sz="1900" dirty="0" err="1" smtClean="0">
                <a:ea typeface="Wingdings"/>
                <a:cs typeface="Wingdings"/>
                <a:sym typeface="Wingdings"/>
              </a:rPr>
              <a:t>M</a:t>
            </a:r>
            <a:r>
              <a:rPr lang="en-US" sz="1900" baseline="-25000" dirty="0" err="1" smtClean="0">
                <a:ea typeface="Wingdings"/>
                <a:cs typeface="Wingdings"/>
                <a:sym typeface="Wingdings"/>
              </a:rPr>
              <a:t>gas</a:t>
            </a:r>
            <a:r>
              <a:rPr lang="en-US" sz="1900" dirty="0">
                <a:ea typeface="Wingdings"/>
                <a:cs typeface="Wingdings"/>
                <a:sym typeface="Wingdings"/>
              </a:rPr>
              <a:t>~ 500 </a:t>
            </a:r>
            <a:r>
              <a:rPr lang="en-US" sz="1900" dirty="0"/>
              <a:t>M</a:t>
            </a:r>
            <a:r>
              <a:rPr lang="en-US" sz="1900" baseline="-25000" dirty="0">
                <a:latin typeface="Wingdings"/>
                <a:ea typeface="Wingdings"/>
                <a:cs typeface="Wingdings"/>
                <a:sym typeface="Wingdings"/>
              </a:rPr>
              <a:t></a:t>
            </a:r>
            <a:r>
              <a:rPr lang="en-US" sz="1900" dirty="0">
                <a:ea typeface="Wingdings"/>
                <a:cs typeface="Wingdings"/>
                <a:sym typeface="Wingdings"/>
              </a:rPr>
              <a:t>, </a:t>
            </a:r>
            <a:r>
              <a:rPr lang="en-US" sz="1900" dirty="0" err="1">
                <a:ea typeface="Wingdings"/>
                <a:cs typeface="Wingdings"/>
                <a:sym typeface="Wingdings"/>
              </a:rPr>
              <a:t>M</a:t>
            </a:r>
            <a:r>
              <a:rPr lang="en-US" sz="1900" baseline="-25000" dirty="0" err="1">
                <a:ea typeface="Wingdings"/>
                <a:cs typeface="Wingdings"/>
                <a:sym typeface="Wingdings"/>
              </a:rPr>
              <a:t>dm</a:t>
            </a:r>
            <a:r>
              <a:rPr lang="en-US" sz="1900" dirty="0">
                <a:ea typeface="Wingdings"/>
                <a:cs typeface="Wingdings"/>
                <a:sym typeface="Wingdings"/>
              </a:rPr>
              <a:t>~ 2500 </a:t>
            </a:r>
            <a:r>
              <a:rPr lang="en-US" sz="1900" dirty="0"/>
              <a:t>M</a:t>
            </a:r>
            <a:r>
              <a:rPr lang="en-US" sz="1900" baseline="-25000" dirty="0" smtClean="0">
                <a:latin typeface="Wingdings"/>
                <a:ea typeface="Wingdings"/>
                <a:cs typeface="Wingdings"/>
                <a:sym typeface="Wingdings"/>
              </a:rPr>
              <a:t></a:t>
            </a:r>
          </a:p>
          <a:p>
            <a:pPr marL="342900" indent="-342900">
              <a:buFont typeface="Arial"/>
              <a:buChar char="•"/>
            </a:pPr>
            <a:r>
              <a:rPr lang="en-US" sz="1900" dirty="0"/>
              <a:t>GIZMO hydro code in MFM mode </a:t>
            </a:r>
            <a:r>
              <a:rPr lang="en-US" sz="1400" dirty="0"/>
              <a:t>(Hopkins 2015)</a:t>
            </a:r>
          </a:p>
          <a:p>
            <a:pPr marL="342900" indent="-342900">
              <a:buFont typeface="Arial"/>
              <a:buChar char="•"/>
            </a:pPr>
            <a:r>
              <a:rPr lang="en-US" sz="1900" dirty="0" smtClean="0"/>
              <a:t>FIRE-2 </a:t>
            </a:r>
            <a:r>
              <a:rPr lang="en-US" sz="1900" dirty="0"/>
              <a:t>feedback </a:t>
            </a:r>
            <a:r>
              <a:rPr lang="en-US" sz="1400" dirty="0"/>
              <a:t>(Hopkins et al. </a:t>
            </a:r>
            <a:r>
              <a:rPr lang="en-US" sz="1400" dirty="0" smtClean="0"/>
              <a:t>2018)</a:t>
            </a:r>
            <a:endParaRPr lang="en-US" sz="1400" dirty="0"/>
          </a:p>
          <a:p>
            <a:pPr marL="800100" lvl="1" indent="-342900">
              <a:buFont typeface="Arial"/>
              <a:buChar char="•"/>
            </a:pPr>
            <a:r>
              <a:rPr lang="en-US" sz="1900" dirty="0"/>
              <a:t>Stellar Feedback</a:t>
            </a:r>
          </a:p>
          <a:p>
            <a:pPr marL="800100" lvl="1" indent="-342900">
              <a:buFont typeface="Arial"/>
              <a:buChar char="•"/>
            </a:pPr>
            <a:r>
              <a:rPr lang="en-US" sz="1900" dirty="0"/>
              <a:t>Stellar Formation</a:t>
            </a:r>
          </a:p>
          <a:p>
            <a:pPr marL="800100" lvl="1" indent="-342900">
              <a:buFont typeface="Arial"/>
              <a:buChar char="•"/>
            </a:pPr>
            <a:r>
              <a:rPr lang="en-US" sz="1900" dirty="0"/>
              <a:t>Gas Cooling </a:t>
            </a:r>
          </a:p>
          <a:p>
            <a:pPr marL="800100" lvl="1" indent="-342900">
              <a:buFont typeface="Arial"/>
              <a:buChar char="•"/>
            </a:pPr>
            <a:r>
              <a:rPr lang="en-US" sz="1900" dirty="0"/>
              <a:t>Reionization</a:t>
            </a:r>
          </a:p>
          <a:p>
            <a:pPr marL="342900" indent="-342900">
              <a:buFont typeface="Arial"/>
              <a:buChar char="•"/>
            </a:pPr>
            <a:endParaRPr lang="en-US" sz="1400" dirty="0"/>
          </a:p>
          <a:p>
            <a:pPr marL="342900" indent="-342900">
              <a:buFont typeface="Arial"/>
              <a:buChar char="•"/>
            </a:pPr>
            <a:endParaRPr lang="en-US" sz="1900" dirty="0" smtClean="0">
              <a:ea typeface="Wingdings"/>
              <a:cs typeface="Wingdings"/>
              <a:sym typeface="Wingdings"/>
            </a:endParaRPr>
          </a:p>
          <a:p>
            <a:pPr marL="342900" indent="-342900">
              <a:buFont typeface="Arial"/>
              <a:buChar char="•"/>
            </a:pPr>
            <a:endParaRPr lang="en-US" sz="1800" dirty="0">
              <a:ea typeface="Wingdings"/>
              <a:cs typeface="Wingdings"/>
              <a:sym typeface="Wingdings"/>
            </a:endParaRPr>
          </a:p>
          <a:p>
            <a:pPr marL="342900" indent="-342900">
              <a:buFont typeface="Arial"/>
              <a:buChar char="•"/>
            </a:pPr>
            <a:endParaRPr lang="en-US" baseline="-25000" dirty="0" smtClean="0">
              <a:ea typeface="Wingdings"/>
              <a:cs typeface="Wingdings"/>
              <a:sym typeface="Wingdings"/>
            </a:endParaRPr>
          </a:p>
          <a:p>
            <a:pPr marL="342900" indent="-342900">
              <a:buFont typeface="Arial"/>
              <a:buChar char="•"/>
            </a:pPr>
            <a:endParaRPr lang="en-US" baseline="-25000" dirty="0" smtClean="0">
              <a:latin typeface="Wingdings"/>
              <a:ea typeface="Wingdings"/>
              <a:cs typeface="Wingdings"/>
              <a:sym typeface="Wingdings"/>
            </a:endParaRPr>
          </a:p>
          <a:p>
            <a:pPr marL="342900" indent="-342900">
              <a:buFont typeface="Arial"/>
              <a:buChar char="•"/>
            </a:pPr>
            <a:endParaRPr lang="en-US" dirty="0"/>
          </a:p>
        </p:txBody>
      </p:sp>
    </p:spTree>
    <p:extLst>
      <p:ext uri="{BB962C8B-B14F-4D97-AF65-F5344CB8AC3E}">
        <p14:creationId xmlns:p14="http://schemas.microsoft.com/office/powerpoint/2010/main" val="194583910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152718"/>
            <a:ext cx="7963877" cy="1371600"/>
          </a:xfrm>
        </p:spPr>
        <p:txBody>
          <a:bodyPr/>
          <a:lstStyle/>
          <a:p>
            <a:r>
              <a:rPr lang="en-US" dirty="0" smtClean="0"/>
              <a:t>Mass assembly Histories</a:t>
            </a:r>
            <a:endParaRPr lang="en-US" dirty="0"/>
          </a:p>
        </p:txBody>
      </p:sp>
      <p:pic>
        <p:nvPicPr>
          <p:cNvPr id="6" name="Content Placeholder 5" descr="mvir_black_v_t_07_22_2016.pdf"/>
          <p:cNvPicPr>
            <a:picLocks noGrp="1" noChangeAspect="1"/>
          </p:cNvPicPr>
          <p:nvPr>
            <p:ph idx="1"/>
          </p:nvPr>
        </p:nvPicPr>
        <p:blipFill>
          <a:blip r:embed="rId3">
            <a:extLst>
              <a:ext uri="{28A0092B-C50C-407E-A947-70E740481C1C}">
                <a14:useLocalDpi xmlns:a14="http://schemas.microsoft.com/office/drawing/2010/main" val="0"/>
              </a:ext>
            </a:extLst>
          </a:blip>
          <a:srcRect l="-13630" r="-13630"/>
          <a:stretch>
            <a:fillRect/>
          </a:stretch>
        </p:blipFill>
        <p:spPr>
          <a:xfrm>
            <a:off x="62242" y="1752600"/>
            <a:ext cx="8358834" cy="4797623"/>
          </a:xfrm>
        </p:spPr>
      </p:pic>
      <p:sp>
        <p:nvSpPr>
          <p:cNvPr id="4" name="TextBox 3"/>
          <p:cNvSpPr txBox="1"/>
          <p:nvPr/>
        </p:nvSpPr>
        <p:spPr>
          <a:xfrm>
            <a:off x="7129149" y="6550223"/>
            <a:ext cx="1896102" cy="369332"/>
          </a:xfrm>
          <a:prstGeom prst="rect">
            <a:avLst/>
          </a:prstGeom>
          <a:noFill/>
        </p:spPr>
        <p:txBody>
          <a:bodyPr wrap="square" rtlCol="0">
            <a:spAutoFit/>
          </a:bodyPr>
          <a:lstStyle/>
          <a:p>
            <a:r>
              <a:rPr lang="en-US" dirty="0" err="1" smtClean="0"/>
              <a:t>Fitts</a:t>
            </a:r>
            <a:r>
              <a:rPr lang="en-US" dirty="0" smtClean="0"/>
              <a:t> et al. 2017</a:t>
            </a:r>
            <a:endParaRPr lang="en-US" dirty="0"/>
          </a:p>
        </p:txBody>
      </p:sp>
    </p:spTree>
    <p:extLst>
      <p:ext uri="{BB962C8B-B14F-4D97-AF65-F5344CB8AC3E}">
        <p14:creationId xmlns:p14="http://schemas.microsoft.com/office/powerpoint/2010/main" val="99082336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5" descr="mvir_black_v_t_07_22_2016.pdf"/>
          <p:cNvPicPr>
            <a:picLocks noChangeAspect="1"/>
          </p:cNvPicPr>
          <p:nvPr/>
        </p:nvPicPr>
        <p:blipFill>
          <a:blip r:embed="rId3">
            <a:extLst>
              <a:ext uri="{28A0092B-C50C-407E-A947-70E740481C1C}">
                <a14:useLocalDpi xmlns:a14="http://schemas.microsoft.com/office/drawing/2010/main" val="0"/>
              </a:ext>
            </a:extLst>
          </a:blip>
          <a:srcRect l="-13630" r="-13630"/>
          <a:stretch>
            <a:fillRect/>
          </a:stretch>
        </p:blipFill>
        <p:spPr>
          <a:xfrm>
            <a:off x="62242" y="1752600"/>
            <a:ext cx="8358834" cy="4797623"/>
          </a:xfrm>
          <a:prstGeom prst="rect">
            <a:avLst/>
          </a:prstGeom>
        </p:spPr>
      </p:pic>
      <p:sp>
        <p:nvSpPr>
          <p:cNvPr id="2" name="Title 1"/>
          <p:cNvSpPr>
            <a:spLocks noGrp="1"/>
          </p:cNvSpPr>
          <p:nvPr>
            <p:ph type="title"/>
          </p:nvPr>
        </p:nvSpPr>
        <p:spPr>
          <a:xfrm>
            <a:off x="457199" y="152718"/>
            <a:ext cx="7963877" cy="1371600"/>
          </a:xfrm>
        </p:spPr>
        <p:txBody>
          <a:bodyPr/>
          <a:lstStyle/>
          <a:p>
            <a:r>
              <a:rPr lang="en-US" dirty="0" smtClean="0"/>
              <a:t>Mass assembly Histories</a:t>
            </a:r>
            <a:endParaRPr lang="en-US" dirty="0"/>
          </a:p>
        </p:txBody>
      </p:sp>
      <p:sp>
        <p:nvSpPr>
          <p:cNvPr id="7" name="TextBox 6"/>
          <p:cNvSpPr txBox="1"/>
          <p:nvPr/>
        </p:nvSpPr>
        <p:spPr>
          <a:xfrm>
            <a:off x="3188905" y="3302675"/>
            <a:ext cx="2701052" cy="584776"/>
          </a:xfrm>
          <a:prstGeom prst="rect">
            <a:avLst/>
          </a:prstGeom>
          <a:noFill/>
        </p:spPr>
        <p:txBody>
          <a:bodyPr wrap="square" rtlCol="0">
            <a:spAutoFit/>
          </a:bodyPr>
          <a:lstStyle/>
          <a:p>
            <a:pPr algn="ctr"/>
            <a:r>
              <a:rPr lang="en-US" dirty="0" smtClean="0"/>
              <a:t>Mean Assembly History </a:t>
            </a:r>
          </a:p>
          <a:p>
            <a:pPr algn="ctr"/>
            <a:r>
              <a:rPr lang="en-US" sz="1400" dirty="0" smtClean="0"/>
              <a:t>(</a:t>
            </a:r>
            <a:r>
              <a:rPr lang="en-US" sz="1400" dirty="0" err="1" smtClean="0"/>
              <a:t>Fakhouri</a:t>
            </a:r>
            <a:r>
              <a:rPr lang="en-US" sz="1400" dirty="0" smtClean="0"/>
              <a:t> 2010)</a:t>
            </a:r>
            <a:endParaRPr lang="en-US" sz="1400" dirty="0"/>
          </a:p>
        </p:txBody>
      </p:sp>
      <p:sp>
        <p:nvSpPr>
          <p:cNvPr id="8" name="Rectangle 7"/>
          <p:cNvSpPr/>
          <p:nvPr/>
        </p:nvSpPr>
        <p:spPr>
          <a:xfrm>
            <a:off x="2830682" y="1927065"/>
            <a:ext cx="1377826" cy="369332"/>
          </a:xfrm>
          <a:prstGeom prst="rect">
            <a:avLst/>
          </a:prstGeom>
        </p:spPr>
        <p:txBody>
          <a:bodyPr wrap="none">
            <a:spAutoFit/>
          </a:bodyPr>
          <a:lstStyle/>
          <a:p>
            <a:pPr algn="ctr"/>
            <a:r>
              <a:rPr lang="en-US" dirty="0" smtClean="0">
                <a:solidFill>
                  <a:schemeClr val="bg1">
                    <a:lumMod val="50000"/>
                  </a:schemeClr>
                </a:solidFill>
              </a:rPr>
              <a:t>Simulations</a:t>
            </a:r>
          </a:p>
        </p:txBody>
      </p:sp>
      <p:cxnSp>
        <p:nvCxnSpPr>
          <p:cNvPr id="10" name="Straight Arrow Connector 9"/>
          <p:cNvCxnSpPr>
            <a:stCxn id="7" idx="0"/>
          </p:cNvCxnSpPr>
          <p:nvPr/>
        </p:nvCxnSpPr>
        <p:spPr>
          <a:xfrm flipH="1" flipV="1">
            <a:off x="4208508" y="2470861"/>
            <a:ext cx="330923" cy="831814"/>
          </a:xfrm>
          <a:prstGeom prst="straightConnector1">
            <a:avLst/>
          </a:prstGeom>
          <a:ln>
            <a:solidFill>
              <a:srgbClr val="000000"/>
            </a:solidFill>
            <a:prstDash val="solid"/>
            <a:tailEnd type="arrow"/>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7129149" y="6550223"/>
            <a:ext cx="1896102" cy="369332"/>
          </a:xfrm>
          <a:prstGeom prst="rect">
            <a:avLst/>
          </a:prstGeom>
          <a:noFill/>
        </p:spPr>
        <p:txBody>
          <a:bodyPr wrap="square" rtlCol="0">
            <a:spAutoFit/>
          </a:bodyPr>
          <a:lstStyle/>
          <a:p>
            <a:r>
              <a:rPr lang="en-US" dirty="0" err="1" smtClean="0"/>
              <a:t>Fitts</a:t>
            </a:r>
            <a:r>
              <a:rPr lang="en-US" dirty="0" smtClean="0"/>
              <a:t> et al. 2017</a:t>
            </a:r>
            <a:endParaRPr lang="en-US" dirty="0"/>
          </a:p>
        </p:txBody>
      </p:sp>
    </p:spTree>
    <p:extLst>
      <p:ext uri="{BB962C8B-B14F-4D97-AF65-F5344CB8AC3E}">
        <p14:creationId xmlns:p14="http://schemas.microsoft.com/office/powerpoint/2010/main" val="74414157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5376"/>
            <a:ext cx="5791200" cy="782334"/>
          </a:xfrm>
        </p:spPr>
        <p:txBody>
          <a:bodyPr/>
          <a:lstStyle/>
          <a:p>
            <a:r>
              <a:rPr lang="en-US" dirty="0" smtClean="0"/>
              <a:t>A glance at M</a:t>
            </a:r>
            <a:r>
              <a:rPr lang="en-US" baseline="-25000" dirty="0" smtClean="0">
                <a:latin typeface="Zapf Dingbats"/>
                <a:ea typeface="Zapf Dingbats"/>
                <a:cs typeface="Zapf Dingbats"/>
                <a:sym typeface="Zapf Dingbats"/>
              </a:rPr>
              <a:t>★</a:t>
            </a:r>
            <a:endParaRPr lang="en-US" baseline="-25000" dirty="0"/>
          </a:p>
        </p:txBody>
      </p:sp>
      <p:grpSp>
        <p:nvGrpSpPr>
          <p:cNvPr id="13" name="Group 12"/>
          <p:cNvGrpSpPr/>
          <p:nvPr/>
        </p:nvGrpSpPr>
        <p:grpSpPr>
          <a:xfrm>
            <a:off x="5759859" y="-491936"/>
            <a:ext cx="2441680" cy="366714"/>
            <a:chOff x="3506001" y="2531221"/>
            <a:chExt cx="2441680" cy="366714"/>
          </a:xfrm>
        </p:grpSpPr>
        <p:cxnSp>
          <p:nvCxnSpPr>
            <p:cNvPr id="9" name="Straight Connector 8"/>
            <p:cNvCxnSpPr/>
            <p:nvPr/>
          </p:nvCxnSpPr>
          <p:spPr>
            <a:xfrm>
              <a:off x="3506001" y="2710106"/>
              <a:ext cx="2441680" cy="0"/>
            </a:xfrm>
            <a:prstGeom prst="line">
              <a:avLst/>
            </a:prstGeom>
          </p:spPr>
          <p:style>
            <a:lnRef idx="2">
              <a:schemeClr val="dk1"/>
            </a:lnRef>
            <a:fillRef idx="0">
              <a:schemeClr val="dk1"/>
            </a:fillRef>
            <a:effectRef idx="1">
              <a:schemeClr val="dk1"/>
            </a:effectRef>
            <a:fontRef idx="minor">
              <a:schemeClr val="tx1"/>
            </a:fontRef>
          </p:style>
        </p:cxnSp>
        <p:cxnSp>
          <p:nvCxnSpPr>
            <p:cNvPr id="11" name="Straight Connector 10"/>
            <p:cNvCxnSpPr/>
            <p:nvPr/>
          </p:nvCxnSpPr>
          <p:spPr>
            <a:xfrm flipV="1">
              <a:off x="5947681" y="2531221"/>
              <a:ext cx="0" cy="366714"/>
            </a:xfrm>
            <a:prstGeom prst="line">
              <a:avLst/>
            </a:prstGeom>
          </p:spPr>
          <p:style>
            <a:lnRef idx="2">
              <a:schemeClr val="dk1"/>
            </a:lnRef>
            <a:fillRef idx="0">
              <a:schemeClr val="dk1"/>
            </a:fillRef>
            <a:effectRef idx="1">
              <a:schemeClr val="dk1"/>
            </a:effectRef>
            <a:fontRef idx="minor">
              <a:schemeClr val="tx1"/>
            </a:fontRef>
          </p:style>
        </p:cxnSp>
        <p:cxnSp>
          <p:nvCxnSpPr>
            <p:cNvPr id="12" name="Straight Connector 11"/>
            <p:cNvCxnSpPr/>
            <p:nvPr/>
          </p:nvCxnSpPr>
          <p:spPr>
            <a:xfrm flipV="1">
              <a:off x="3506001" y="2531221"/>
              <a:ext cx="0" cy="366714"/>
            </a:xfrm>
            <a:prstGeom prst="line">
              <a:avLst/>
            </a:prstGeom>
          </p:spPr>
          <p:style>
            <a:lnRef idx="2">
              <a:schemeClr val="dk1"/>
            </a:lnRef>
            <a:fillRef idx="0">
              <a:schemeClr val="dk1"/>
            </a:fillRef>
            <a:effectRef idx="1">
              <a:schemeClr val="dk1"/>
            </a:effectRef>
            <a:fontRef idx="minor">
              <a:schemeClr val="tx1"/>
            </a:fontRef>
          </p:style>
        </p:cxnSp>
      </p:grpSp>
      <p:pic>
        <p:nvPicPr>
          <p:cNvPr id="10" name="Content Placeholder 9" descr="mstar_mvir.pdf"/>
          <p:cNvPicPr>
            <a:picLocks noGrp="1" noChangeAspect="1"/>
          </p:cNvPicPr>
          <p:nvPr>
            <p:ph idx="1"/>
          </p:nvPr>
        </p:nvPicPr>
        <p:blipFill>
          <a:blip r:embed="rId3">
            <a:extLst>
              <a:ext uri="{28A0092B-C50C-407E-A947-70E740481C1C}">
                <a14:useLocalDpi xmlns:a14="http://schemas.microsoft.com/office/drawing/2010/main" val="0"/>
              </a:ext>
            </a:extLst>
          </a:blip>
          <a:srcRect l="-20204" r="-20204"/>
          <a:stretch>
            <a:fillRect/>
          </a:stretch>
        </p:blipFill>
        <p:spPr>
          <a:xfrm>
            <a:off x="457200" y="1495758"/>
            <a:ext cx="7620000" cy="4373563"/>
          </a:xfrm>
        </p:spPr>
      </p:pic>
    </p:spTree>
    <p:extLst>
      <p:ext uri="{BB962C8B-B14F-4D97-AF65-F5344CB8AC3E}">
        <p14:creationId xmlns:p14="http://schemas.microsoft.com/office/powerpoint/2010/main" val="50570108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5376"/>
            <a:ext cx="5791200" cy="782334"/>
          </a:xfrm>
        </p:spPr>
        <p:txBody>
          <a:bodyPr/>
          <a:lstStyle/>
          <a:p>
            <a:r>
              <a:rPr lang="en-US" dirty="0" smtClean="0"/>
              <a:t>A glance at M</a:t>
            </a:r>
            <a:r>
              <a:rPr lang="en-US" baseline="-25000" dirty="0" smtClean="0">
                <a:latin typeface="Zapf Dingbats"/>
                <a:ea typeface="Zapf Dingbats"/>
                <a:cs typeface="Zapf Dingbats"/>
                <a:sym typeface="Zapf Dingbats"/>
              </a:rPr>
              <a:t>★</a:t>
            </a:r>
            <a:endParaRPr lang="en-US" baseline="-25000" dirty="0"/>
          </a:p>
        </p:txBody>
      </p:sp>
      <p:grpSp>
        <p:nvGrpSpPr>
          <p:cNvPr id="13" name="Group 12"/>
          <p:cNvGrpSpPr/>
          <p:nvPr/>
        </p:nvGrpSpPr>
        <p:grpSpPr>
          <a:xfrm>
            <a:off x="5759859" y="-491936"/>
            <a:ext cx="2441680" cy="366714"/>
            <a:chOff x="3506001" y="2531221"/>
            <a:chExt cx="2441680" cy="366714"/>
          </a:xfrm>
        </p:grpSpPr>
        <p:cxnSp>
          <p:nvCxnSpPr>
            <p:cNvPr id="9" name="Straight Connector 8"/>
            <p:cNvCxnSpPr/>
            <p:nvPr/>
          </p:nvCxnSpPr>
          <p:spPr>
            <a:xfrm>
              <a:off x="3506001" y="2710106"/>
              <a:ext cx="2441680" cy="0"/>
            </a:xfrm>
            <a:prstGeom prst="line">
              <a:avLst/>
            </a:prstGeom>
          </p:spPr>
          <p:style>
            <a:lnRef idx="2">
              <a:schemeClr val="dk1"/>
            </a:lnRef>
            <a:fillRef idx="0">
              <a:schemeClr val="dk1"/>
            </a:fillRef>
            <a:effectRef idx="1">
              <a:schemeClr val="dk1"/>
            </a:effectRef>
            <a:fontRef idx="minor">
              <a:schemeClr val="tx1"/>
            </a:fontRef>
          </p:style>
        </p:cxnSp>
        <p:cxnSp>
          <p:nvCxnSpPr>
            <p:cNvPr id="11" name="Straight Connector 10"/>
            <p:cNvCxnSpPr/>
            <p:nvPr/>
          </p:nvCxnSpPr>
          <p:spPr>
            <a:xfrm flipV="1">
              <a:off x="5947681" y="2531221"/>
              <a:ext cx="0" cy="366714"/>
            </a:xfrm>
            <a:prstGeom prst="line">
              <a:avLst/>
            </a:prstGeom>
          </p:spPr>
          <p:style>
            <a:lnRef idx="2">
              <a:schemeClr val="dk1"/>
            </a:lnRef>
            <a:fillRef idx="0">
              <a:schemeClr val="dk1"/>
            </a:fillRef>
            <a:effectRef idx="1">
              <a:schemeClr val="dk1"/>
            </a:effectRef>
            <a:fontRef idx="minor">
              <a:schemeClr val="tx1"/>
            </a:fontRef>
          </p:style>
        </p:cxnSp>
        <p:cxnSp>
          <p:nvCxnSpPr>
            <p:cNvPr id="12" name="Straight Connector 11"/>
            <p:cNvCxnSpPr/>
            <p:nvPr/>
          </p:nvCxnSpPr>
          <p:spPr>
            <a:xfrm flipV="1">
              <a:off x="3506001" y="2531221"/>
              <a:ext cx="0" cy="366714"/>
            </a:xfrm>
            <a:prstGeom prst="line">
              <a:avLst/>
            </a:prstGeom>
          </p:spPr>
          <p:style>
            <a:lnRef idx="2">
              <a:schemeClr val="dk1"/>
            </a:lnRef>
            <a:fillRef idx="0">
              <a:schemeClr val="dk1"/>
            </a:fillRef>
            <a:effectRef idx="1">
              <a:schemeClr val="dk1"/>
            </a:effectRef>
            <a:fontRef idx="minor">
              <a:schemeClr val="tx1"/>
            </a:fontRef>
          </p:style>
        </p:cxnSp>
      </p:grpSp>
      <p:pic>
        <p:nvPicPr>
          <p:cNvPr id="10" name="Content Placeholder 9" descr="mstar_mvir.pdf"/>
          <p:cNvPicPr>
            <a:picLocks noGrp="1" noChangeAspect="1"/>
          </p:cNvPicPr>
          <p:nvPr>
            <p:ph idx="1"/>
          </p:nvPr>
        </p:nvPicPr>
        <p:blipFill>
          <a:blip r:embed="rId3">
            <a:extLst>
              <a:ext uri="{28A0092B-C50C-407E-A947-70E740481C1C}">
                <a14:useLocalDpi xmlns:a14="http://schemas.microsoft.com/office/drawing/2010/main" val="0"/>
              </a:ext>
            </a:extLst>
          </a:blip>
          <a:srcRect l="-20204" r="-20204"/>
          <a:stretch>
            <a:fillRect/>
          </a:stretch>
        </p:blipFill>
        <p:spPr>
          <a:xfrm>
            <a:off x="457200" y="1495758"/>
            <a:ext cx="7620000" cy="4373563"/>
          </a:xfrm>
        </p:spPr>
      </p:pic>
      <p:sp>
        <p:nvSpPr>
          <p:cNvPr id="8" name="TextBox 7"/>
          <p:cNvSpPr txBox="1"/>
          <p:nvPr/>
        </p:nvSpPr>
        <p:spPr>
          <a:xfrm>
            <a:off x="3126501" y="6249777"/>
            <a:ext cx="3362899" cy="338554"/>
          </a:xfrm>
          <a:prstGeom prst="rect">
            <a:avLst/>
          </a:prstGeom>
          <a:noFill/>
        </p:spPr>
        <p:txBody>
          <a:bodyPr wrap="square" rtlCol="0">
            <a:spAutoFit/>
          </a:bodyPr>
          <a:lstStyle/>
          <a:p>
            <a:r>
              <a:rPr lang="en-US" sz="1600" dirty="0" smtClean="0"/>
              <a:t>Note narrow range of halo masses</a:t>
            </a:r>
            <a:endParaRPr lang="en-US" sz="1600" dirty="0"/>
          </a:p>
        </p:txBody>
      </p:sp>
      <p:sp>
        <p:nvSpPr>
          <p:cNvPr id="14" name="Left Bracket 13"/>
          <p:cNvSpPr/>
          <p:nvPr/>
        </p:nvSpPr>
        <p:spPr>
          <a:xfrm rot="16200000">
            <a:off x="4708175" y="4674253"/>
            <a:ext cx="199550" cy="2504287"/>
          </a:xfrm>
          <a:prstGeom prst="leftBracket">
            <a:avLst/>
          </a:prstGeom>
        </p:spPr>
        <p:style>
          <a:lnRef idx="2">
            <a:schemeClr val="dk1"/>
          </a:lnRef>
          <a:fillRef idx="0">
            <a:schemeClr val="dk1"/>
          </a:fillRef>
          <a:effectRef idx="1">
            <a:schemeClr val="dk1"/>
          </a:effectRef>
          <a:fontRef idx="minor">
            <a:schemeClr val="tx1"/>
          </a:fontRef>
        </p:style>
        <p:txBody>
          <a:bodyPr rtlCol="0" anchor="ctr"/>
          <a:lstStyle/>
          <a:p>
            <a:pPr algn="ctr"/>
            <a:endParaRPr lang="en-US"/>
          </a:p>
        </p:txBody>
      </p:sp>
      <p:cxnSp>
        <p:nvCxnSpPr>
          <p:cNvPr id="15" name="Straight Connector 14"/>
          <p:cNvCxnSpPr>
            <a:stCxn id="14" idx="1"/>
            <a:endCxn id="8" idx="0"/>
          </p:cNvCxnSpPr>
          <p:nvPr/>
        </p:nvCxnSpPr>
        <p:spPr>
          <a:xfrm>
            <a:off x="4807951" y="6026172"/>
            <a:ext cx="0" cy="223605"/>
          </a:xfrm>
          <a:prstGeom prst="line">
            <a:avLst/>
          </a:prstGeom>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197444742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fig4_SFH_multiplot.pdf"/>
          <p:cNvPicPr>
            <a:picLocks noGrp="1" noChangeAspect="1"/>
          </p:cNvPicPr>
          <p:nvPr>
            <p:ph idx="1"/>
          </p:nvPr>
        </p:nvPicPr>
        <p:blipFill>
          <a:blip r:embed="rId3">
            <a:extLst>
              <a:ext uri="{28A0092B-C50C-407E-A947-70E740481C1C}">
                <a14:useLocalDpi xmlns:a14="http://schemas.microsoft.com/office/drawing/2010/main" val="0"/>
              </a:ext>
            </a:extLst>
          </a:blip>
          <a:srcRect l="-99123" r="-99123"/>
          <a:stretch>
            <a:fillRect/>
          </a:stretch>
        </p:blipFill>
        <p:spPr>
          <a:xfrm>
            <a:off x="-1602944" y="286000"/>
            <a:ext cx="11470656" cy="6583680"/>
          </a:xfrm>
        </p:spPr>
      </p:pic>
      <p:sp>
        <p:nvSpPr>
          <p:cNvPr id="5" name="TextBox 4"/>
          <p:cNvSpPr txBox="1"/>
          <p:nvPr/>
        </p:nvSpPr>
        <p:spPr>
          <a:xfrm>
            <a:off x="7074568" y="6464618"/>
            <a:ext cx="1805675" cy="338554"/>
          </a:xfrm>
          <a:prstGeom prst="rect">
            <a:avLst/>
          </a:prstGeom>
          <a:noFill/>
        </p:spPr>
        <p:txBody>
          <a:bodyPr wrap="square" rtlCol="0">
            <a:spAutoFit/>
          </a:bodyPr>
          <a:lstStyle/>
          <a:p>
            <a:r>
              <a:rPr lang="en-US" sz="1600" dirty="0" err="1" smtClean="0"/>
              <a:t>Fitts</a:t>
            </a:r>
            <a:r>
              <a:rPr lang="en-US" sz="1600" dirty="0" smtClean="0"/>
              <a:t> et al. (2017)</a:t>
            </a:r>
            <a:endParaRPr lang="en-US" sz="1600" dirty="0"/>
          </a:p>
        </p:txBody>
      </p:sp>
      <p:sp>
        <p:nvSpPr>
          <p:cNvPr id="2" name="TextBox 1"/>
          <p:cNvSpPr txBox="1"/>
          <p:nvPr/>
        </p:nvSpPr>
        <p:spPr>
          <a:xfrm>
            <a:off x="6400800" y="1154243"/>
            <a:ext cx="2143593" cy="923330"/>
          </a:xfrm>
          <a:prstGeom prst="rect">
            <a:avLst/>
          </a:prstGeom>
          <a:noFill/>
        </p:spPr>
        <p:txBody>
          <a:bodyPr wrap="square" rtlCol="0">
            <a:spAutoFit/>
          </a:bodyPr>
          <a:lstStyle/>
          <a:p>
            <a:pPr algn="ctr"/>
            <a:r>
              <a:rPr lang="en-US" dirty="0" smtClean="0"/>
              <a:t>Simulated Star </a:t>
            </a:r>
            <a:r>
              <a:rPr lang="en-US" smtClean="0"/>
              <a:t>Formation Histories</a:t>
            </a:r>
            <a:endParaRPr lang="en-US"/>
          </a:p>
        </p:txBody>
      </p:sp>
      <p:sp>
        <p:nvSpPr>
          <p:cNvPr id="6" name="TextBox 5"/>
          <p:cNvSpPr txBox="1"/>
          <p:nvPr/>
        </p:nvSpPr>
        <p:spPr>
          <a:xfrm>
            <a:off x="6400799" y="4006121"/>
            <a:ext cx="2143593" cy="923330"/>
          </a:xfrm>
          <a:prstGeom prst="rect">
            <a:avLst/>
          </a:prstGeom>
          <a:noFill/>
        </p:spPr>
        <p:txBody>
          <a:bodyPr wrap="square" rtlCol="0">
            <a:spAutoFit/>
          </a:bodyPr>
          <a:lstStyle/>
          <a:p>
            <a:pPr algn="ctr"/>
            <a:r>
              <a:rPr lang="en-US" dirty="0" smtClean="0"/>
              <a:t>Observed Star Formation Histories</a:t>
            </a:r>
            <a:endParaRPr lang="en-US" dirty="0"/>
          </a:p>
        </p:txBody>
      </p:sp>
      <p:sp>
        <p:nvSpPr>
          <p:cNvPr id="7" name="Rectangle 6"/>
          <p:cNvSpPr/>
          <p:nvPr/>
        </p:nvSpPr>
        <p:spPr>
          <a:xfrm>
            <a:off x="2706141" y="286000"/>
            <a:ext cx="3297836" cy="4646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54578" y="216526"/>
            <a:ext cx="3549399" cy="515369"/>
          </a:xfrm>
          <a:prstGeom prst="rect">
            <a:avLst/>
          </a:prstGeom>
        </p:spPr>
      </p:pic>
    </p:spTree>
    <p:extLst>
      <p:ext uri="{BB962C8B-B14F-4D97-AF65-F5344CB8AC3E}">
        <p14:creationId xmlns:p14="http://schemas.microsoft.com/office/powerpoint/2010/main" val="24128664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5567"/>
            <a:ext cx="7543800" cy="1371600"/>
          </a:xfrm>
        </p:spPr>
        <p:txBody>
          <a:bodyPr/>
          <a:lstStyle/>
          <a:p>
            <a:r>
              <a:rPr lang="en-US" dirty="0" smtClean="0"/>
              <a:t>early mass assembly correlates with M</a:t>
            </a:r>
            <a:r>
              <a:rPr lang="en-US" baseline="-25000" dirty="0" smtClean="0"/>
              <a:t>★</a:t>
            </a:r>
            <a:r>
              <a:rPr lang="en-US" sz="2800" dirty="0" smtClean="0"/>
              <a:t>(z=0)</a:t>
            </a:r>
            <a:endParaRPr lang="en-US" sz="2800" dirty="0"/>
          </a:p>
        </p:txBody>
      </p:sp>
      <p:pic>
        <p:nvPicPr>
          <p:cNvPr id="4" name="Content Placeholder 3" descr="fig2_mvir_v_t.pdf"/>
          <p:cNvPicPr>
            <a:picLocks noGrp="1" noChangeAspect="1"/>
          </p:cNvPicPr>
          <p:nvPr>
            <p:ph idx="1"/>
          </p:nvPr>
        </p:nvPicPr>
        <p:blipFill>
          <a:blip r:embed="rId3">
            <a:extLst>
              <a:ext uri="{28A0092B-C50C-407E-A947-70E740481C1C}">
                <a14:useLocalDpi xmlns:a14="http://schemas.microsoft.com/office/drawing/2010/main" val="0"/>
              </a:ext>
            </a:extLst>
          </a:blip>
          <a:srcRect l="-32840" r="-32840"/>
          <a:stretch>
            <a:fillRect/>
          </a:stretch>
        </p:blipFill>
        <p:spPr>
          <a:xfrm>
            <a:off x="-382608" y="1208035"/>
            <a:ext cx="9558869" cy="5486394"/>
          </a:xfrm>
        </p:spPr>
      </p:pic>
      <p:sp>
        <p:nvSpPr>
          <p:cNvPr id="5" name="TextBox 4"/>
          <p:cNvSpPr txBox="1"/>
          <p:nvPr/>
        </p:nvSpPr>
        <p:spPr>
          <a:xfrm>
            <a:off x="6810326" y="6386652"/>
            <a:ext cx="1896102" cy="369332"/>
          </a:xfrm>
          <a:prstGeom prst="rect">
            <a:avLst/>
          </a:prstGeom>
          <a:noFill/>
        </p:spPr>
        <p:txBody>
          <a:bodyPr wrap="square" rtlCol="0">
            <a:spAutoFit/>
          </a:bodyPr>
          <a:lstStyle/>
          <a:p>
            <a:r>
              <a:rPr lang="en-US" dirty="0" err="1" smtClean="0"/>
              <a:t>Fitts</a:t>
            </a:r>
            <a:r>
              <a:rPr lang="en-US" dirty="0" smtClean="0"/>
              <a:t> et al. 2017</a:t>
            </a:r>
            <a:endParaRPr lang="en-US" dirty="0"/>
          </a:p>
        </p:txBody>
      </p:sp>
    </p:spTree>
    <p:extLst>
      <p:ext uri="{BB962C8B-B14F-4D97-AF65-F5344CB8AC3E}">
        <p14:creationId xmlns:p14="http://schemas.microsoft.com/office/powerpoint/2010/main" val="92724301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5567"/>
            <a:ext cx="7543800" cy="1371600"/>
          </a:xfrm>
        </p:spPr>
        <p:txBody>
          <a:bodyPr/>
          <a:lstStyle/>
          <a:p>
            <a:r>
              <a:rPr lang="en-US" dirty="0"/>
              <a:t>early </a:t>
            </a:r>
            <a:r>
              <a:rPr lang="en-US" dirty="0" smtClean="0"/>
              <a:t>mass assembly </a:t>
            </a:r>
            <a:r>
              <a:rPr lang="en-US" dirty="0"/>
              <a:t>correlates with M</a:t>
            </a:r>
            <a:r>
              <a:rPr lang="en-US" baseline="-25000" dirty="0" smtClean="0"/>
              <a:t>★</a:t>
            </a:r>
            <a:r>
              <a:rPr lang="en-US" sz="2800" dirty="0"/>
              <a:t>(z=0)</a:t>
            </a:r>
            <a:endParaRPr lang="en-US" sz="2800" dirty="0"/>
          </a:p>
        </p:txBody>
      </p:sp>
      <p:pic>
        <p:nvPicPr>
          <p:cNvPr id="4" name="Content Placeholder 3" descr="fig2_mvir_v_t.pdf"/>
          <p:cNvPicPr>
            <a:picLocks noGrp="1" noChangeAspect="1"/>
          </p:cNvPicPr>
          <p:nvPr>
            <p:ph idx="1"/>
          </p:nvPr>
        </p:nvPicPr>
        <p:blipFill>
          <a:blip r:embed="rId3">
            <a:extLst>
              <a:ext uri="{28A0092B-C50C-407E-A947-70E740481C1C}">
                <a14:useLocalDpi xmlns:a14="http://schemas.microsoft.com/office/drawing/2010/main" val="0"/>
              </a:ext>
            </a:extLst>
          </a:blip>
          <a:srcRect l="-32840" r="-32840"/>
          <a:stretch>
            <a:fillRect/>
          </a:stretch>
        </p:blipFill>
        <p:spPr>
          <a:xfrm>
            <a:off x="-382608" y="1208035"/>
            <a:ext cx="9558869" cy="5486394"/>
          </a:xfrm>
        </p:spPr>
      </p:pic>
      <p:cxnSp>
        <p:nvCxnSpPr>
          <p:cNvPr id="5" name="Straight Connector 4"/>
          <p:cNvCxnSpPr/>
          <p:nvPr/>
        </p:nvCxnSpPr>
        <p:spPr>
          <a:xfrm>
            <a:off x="5551332" y="3053550"/>
            <a:ext cx="285416" cy="64210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5551331" y="3695651"/>
            <a:ext cx="1298642" cy="646331"/>
          </a:xfrm>
          <a:prstGeom prst="rect">
            <a:avLst/>
          </a:prstGeom>
          <a:noFill/>
        </p:spPr>
        <p:txBody>
          <a:bodyPr wrap="square" rtlCol="0">
            <a:spAutoFit/>
          </a:bodyPr>
          <a:lstStyle/>
          <a:p>
            <a:r>
              <a:rPr lang="en-US" dirty="0"/>
              <a:t>m</a:t>
            </a:r>
            <a:r>
              <a:rPr lang="en-US" dirty="0" smtClean="0"/>
              <a:t>10a</a:t>
            </a:r>
          </a:p>
          <a:p>
            <a:r>
              <a:rPr lang="en-US" dirty="0" smtClean="0"/>
              <a:t>No stars</a:t>
            </a:r>
            <a:endParaRPr lang="en-US" dirty="0"/>
          </a:p>
        </p:txBody>
      </p:sp>
      <p:sp>
        <p:nvSpPr>
          <p:cNvPr id="6" name="TextBox 5"/>
          <p:cNvSpPr txBox="1"/>
          <p:nvPr/>
        </p:nvSpPr>
        <p:spPr>
          <a:xfrm>
            <a:off x="6810326" y="6386652"/>
            <a:ext cx="1896102" cy="369332"/>
          </a:xfrm>
          <a:prstGeom prst="rect">
            <a:avLst/>
          </a:prstGeom>
          <a:noFill/>
        </p:spPr>
        <p:txBody>
          <a:bodyPr wrap="square" rtlCol="0">
            <a:spAutoFit/>
          </a:bodyPr>
          <a:lstStyle/>
          <a:p>
            <a:r>
              <a:rPr lang="en-US" dirty="0" err="1" smtClean="0"/>
              <a:t>Fitts</a:t>
            </a:r>
            <a:r>
              <a:rPr lang="en-US" dirty="0" smtClean="0"/>
              <a:t> et al. 2017</a:t>
            </a:r>
            <a:endParaRPr lang="en-US" dirty="0"/>
          </a:p>
        </p:txBody>
      </p:sp>
    </p:spTree>
    <p:extLst>
      <p:ext uri="{BB962C8B-B14F-4D97-AF65-F5344CB8AC3E}">
        <p14:creationId xmlns:p14="http://schemas.microsoft.com/office/powerpoint/2010/main" val="141500721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2130" y="8733"/>
            <a:ext cx="5791200" cy="1371600"/>
          </a:xfrm>
        </p:spPr>
        <p:txBody>
          <a:bodyPr/>
          <a:lstStyle/>
          <a:p>
            <a:r>
              <a:rPr lang="en-US" dirty="0" smtClean="0"/>
              <a:t>V</a:t>
            </a:r>
            <a:r>
              <a:rPr lang="en-US" baseline="-25000" dirty="0" smtClean="0"/>
              <a:t>max</a:t>
            </a:r>
            <a:r>
              <a:rPr lang="en-US" dirty="0" smtClean="0"/>
              <a:t> </a:t>
            </a:r>
            <a:r>
              <a:rPr lang="en-US" dirty="0" smtClean="0"/>
              <a:t>is a measure of central density</a:t>
            </a:r>
            <a:endParaRPr lang="en-US" dirty="0"/>
          </a:p>
        </p:txBody>
      </p:sp>
      <p:pic>
        <p:nvPicPr>
          <p:cNvPr id="5" name="Content Placeholder 4" descr="fig3_vmax_v_t.pdf"/>
          <p:cNvPicPr>
            <a:picLocks noGrp="1" noChangeAspect="1"/>
          </p:cNvPicPr>
          <p:nvPr>
            <p:ph idx="1"/>
          </p:nvPr>
        </p:nvPicPr>
        <p:blipFill>
          <a:blip r:embed="rId3">
            <a:extLst>
              <a:ext uri="{28A0092B-C50C-407E-A947-70E740481C1C}">
                <a14:useLocalDpi xmlns:a14="http://schemas.microsoft.com/office/drawing/2010/main" val="0"/>
              </a:ext>
            </a:extLst>
          </a:blip>
          <a:srcRect l="-24775" r="-24775"/>
          <a:stretch>
            <a:fillRect/>
          </a:stretch>
        </p:blipFill>
        <p:spPr>
          <a:xfrm>
            <a:off x="-207440" y="1380333"/>
            <a:ext cx="9558881" cy="5486400"/>
          </a:xfrm>
        </p:spPr>
      </p:pic>
      <p:sp>
        <p:nvSpPr>
          <p:cNvPr id="6" name="TextBox 5"/>
          <p:cNvSpPr txBox="1"/>
          <p:nvPr/>
        </p:nvSpPr>
        <p:spPr>
          <a:xfrm>
            <a:off x="7074568" y="6464618"/>
            <a:ext cx="1805675" cy="338554"/>
          </a:xfrm>
          <a:prstGeom prst="rect">
            <a:avLst/>
          </a:prstGeom>
          <a:noFill/>
        </p:spPr>
        <p:txBody>
          <a:bodyPr wrap="square" rtlCol="0">
            <a:spAutoFit/>
          </a:bodyPr>
          <a:lstStyle/>
          <a:p>
            <a:r>
              <a:rPr lang="en-US" sz="1600" dirty="0" err="1" smtClean="0"/>
              <a:t>Fitts</a:t>
            </a:r>
            <a:r>
              <a:rPr lang="en-US" sz="1600" dirty="0" smtClean="0"/>
              <a:t> et al. (2017)</a:t>
            </a:r>
            <a:endParaRPr lang="en-US" sz="1600" dirty="0"/>
          </a:p>
        </p:txBody>
      </p:sp>
      <p:sp>
        <p:nvSpPr>
          <p:cNvPr id="3" name="Rectangle 2"/>
          <p:cNvSpPr/>
          <p:nvPr/>
        </p:nvSpPr>
        <p:spPr>
          <a:xfrm>
            <a:off x="7104548" y="1633928"/>
            <a:ext cx="810258" cy="44370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3987844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7784" y="9144"/>
            <a:ext cx="5791200" cy="1371600"/>
          </a:xfrm>
        </p:spPr>
        <p:txBody>
          <a:bodyPr/>
          <a:lstStyle/>
          <a:p>
            <a:r>
              <a:rPr lang="en-US" dirty="0" smtClean="0"/>
              <a:t>V</a:t>
            </a:r>
            <a:r>
              <a:rPr lang="en-US" baseline="-25000" dirty="0" smtClean="0"/>
              <a:t>max</a:t>
            </a:r>
            <a:r>
              <a:rPr lang="en-US" dirty="0" smtClean="0"/>
              <a:t> </a:t>
            </a:r>
            <a:r>
              <a:rPr lang="en-US" dirty="0"/>
              <a:t>correlates with M</a:t>
            </a:r>
            <a:r>
              <a:rPr lang="en-US" baseline="-25000" dirty="0"/>
              <a:t>★</a:t>
            </a:r>
            <a:r>
              <a:rPr lang="en-US" sz="2800" dirty="0"/>
              <a:t>(z=0</a:t>
            </a:r>
            <a:r>
              <a:rPr lang="en-US" sz="2800" dirty="0" smtClean="0"/>
              <a:t>) </a:t>
            </a:r>
            <a:r>
              <a:rPr lang="en-US" dirty="0" smtClean="0"/>
              <a:t>as well</a:t>
            </a:r>
            <a:endParaRPr lang="en-US" sz="2800" dirty="0"/>
          </a:p>
        </p:txBody>
      </p:sp>
      <p:pic>
        <p:nvPicPr>
          <p:cNvPr id="5" name="Content Placeholder 4" descr="fig3_vmax_v_t.pdf"/>
          <p:cNvPicPr>
            <a:picLocks noGrp="1" noChangeAspect="1"/>
          </p:cNvPicPr>
          <p:nvPr>
            <p:ph idx="1"/>
          </p:nvPr>
        </p:nvPicPr>
        <p:blipFill>
          <a:blip r:embed="rId3">
            <a:extLst>
              <a:ext uri="{28A0092B-C50C-407E-A947-70E740481C1C}">
                <a14:useLocalDpi xmlns:a14="http://schemas.microsoft.com/office/drawing/2010/main" val="0"/>
              </a:ext>
            </a:extLst>
          </a:blip>
          <a:srcRect l="-24775" r="-24775"/>
          <a:stretch>
            <a:fillRect/>
          </a:stretch>
        </p:blipFill>
        <p:spPr>
          <a:xfrm>
            <a:off x="-207440" y="1380333"/>
            <a:ext cx="9558881" cy="5486400"/>
          </a:xfrm>
        </p:spPr>
      </p:pic>
      <p:sp>
        <p:nvSpPr>
          <p:cNvPr id="9" name="TextBox 8"/>
          <p:cNvSpPr txBox="1"/>
          <p:nvPr/>
        </p:nvSpPr>
        <p:spPr>
          <a:xfrm>
            <a:off x="-67079" y="3920100"/>
            <a:ext cx="1708281" cy="461665"/>
          </a:xfrm>
          <a:prstGeom prst="rect">
            <a:avLst/>
          </a:prstGeom>
          <a:noFill/>
          <a:effectLst>
            <a:innerShdw blurRad="63500" dist="50800" dir="2700000">
              <a:prstClr val="black">
                <a:alpha val="50000"/>
              </a:prstClr>
            </a:innerShdw>
          </a:effectLst>
        </p:spPr>
        <p:txBody>
          <a:bodyPr wrap="square" rtlCol="0">
            <a:spAutoFit/>
          </a:bodyPr>
          <a:lstStyle/>
          <a:p>
            <a:pPr algn="ctr"/>
            <a:r>
              <a:rPr lang="en-US" sz="1200" b="1" spc="50" dirty="0" smtClean="0">
                <a:ln w="13500">
                  <a:solidFill>
                    <a:schemeClr val="accent1">
                      <a:shade val="2500"/>
                      <a:alpha val="6500"/>
                    </a:schemeClr>
                  </a:solidFill>
                  <a:prstDash val="solid"/>
                </a:ln>
                <a:effectLst>
                  <a:innerShdw blurRad="50900" dist="38500" dir="13500000">
                    <a:srgbClr val="000000">
                      <a:alpha val="60000"/>
                    </a:srgbClr>
                  </a:innerShdw>
                </a:effectLst>
                <a:latin typeface="+mj-lt"/>
              </a:rPr>
              <a:t>Increasing </a:t>
            </a:r>
          </a:p>
          <a:p>
            <a:pPr algn="ctr"/>
            <a:r>
              <a:rPr lang="en-US" sz="1200" b="1" spc="50" dirty="0" smtClean="0">
                <a:ln w="13500">
                  <a:solidFill>
                    <a:schemeClr val="accent1">
                      <a:shade val="2500"/>
                      <a:alpha val="6500"/>
                    </a:schemeClr>
                  </a:solidFill>
                  <a:prstDash val="solid"/>
                </a:ln>
                <a:effectLst>
                  <a:innerShdw blurRad="50900" dist="38500" dir="13500000">
                    <a:srgbClr val="000000">
                      <a:alpha val="60000"/>
                    </a:srgbClr>
                  </a:innerShdw>
                </a:effectLst>
                <a:latin typeface="+mj-lt"/>
              </a:rPr>
              <a:t>Stellar Mass</a:t>
            </a:r>
          </a:p>
        </p:txBody>
      </p:sp>
      <p:cxnSp>
        <p:nvCxnSpPr>
          <p:cNvPr id="10" name="Straight Arrow Connector 9"/>
          <p:cNvCxnSpPr/>
          <p:nvPr/>
        </p:nvCxnSpPr>
        <p:spPr>
          <a:xfrm flipV="1">
            <a:off x="809423" y="2550088"/>
            <a:ext cx="0" cy="1370012"/>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7" name="TextBox 6"/>
          <p:cNvSpPr txBox="1"/>
          <p:nvPr/>
        </p:nvSpPr>
        <p:spPr>
          <a:xfrm>
            <a:off x="7074568" y="6464618"/>
            <a:ext cx="1805675" cy="338554"/>
          </a:xfrm>
          <a:prstGeom prst="rect">
            <a:avLst/>
          </a:prstGeom>
          <a:noFill/>
        </p:spPr>
        <p:txBody>
          <a:bodyPr wrap="square" rtlCol="0">
            <a:spAutoFit/>
          </a:bodyPr>
          <a:lstStyle/>
          <a:p>
            <a:r>
              <a:rPr lang="en-US" sz="1600" dirty="0" err="1" smtClean="0"/>
              <a:t>Fitts</a:t>
            </a:r>
            <a:r>
              <a:rPr lang="en-US" sz="1600" dirty="0" smtClean="0"/>
              <a:t> et al. (2017)</a:t>
            </a:r>
            <a:endParaRPr lang="en-US" sz="1600" dirty="0"/>
          </a:p>
        </p:txBody>
      </p:sp>
      <p:sp>
        <p:nvSpPr>
          <p:cNvPr id="8" name="Rectangle 7"/>
          <p:cNvSpPr/>
          <p:nvPr/>
        </p:nvSpPr>
        <p:spPr>
          <a:xfrm>
            <a:off x="7104548" y="1633928"/>
            <a:ext cx="810258" cy="44370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0993162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Content Placeholder 3"/>
          <p:cNvPicPr>
            <a:picLocks noChangeAspect="1"/>
          </p:cNvPicPr>
          <p:nvPr/>
        </p:nvPicPr>
        <p:blipFill rotWithShape="1">
          <a:blip r:embed="rId3">
            <a:extLst>
              <a:ext uri="{28A0092B-C50C-407E-A947-70E740481C1C}">
                <a14:useLocalDpi xmlns:a14="http://schemas.microsoft.com/office/drawing/2010/main" val="0"/>
              </a:ext>
            </a:extLst>
          </a:blip>
          <a:srcRect b="8007"/>
          <a:stretch/>
        </p:blipFill>
        <p:spPr>
          <a:xfrm>
            <a:off x="57322" y="4163969"/>
            <a:ext cx="1698111" cy="976337"/>
          </a:xfrm>
          <a:prstGeom prst="rect">
            <a:avLst/>
          </a:prstGeom>
        </p:spPr>
      </p:pic>
      <p:sp>
        <p:nvSpPr>
          <p:cNvPr id="2" name="Title 1"/>
          <p:cNvSpPr>
            <a:spLocks noGrp="1"/>
          </p:cNvSpPr>
          <p:nvPr>
            <p:ph type="title"/>
          </p:nvPr>
        </p:nvSpPr>
        <p:spPr/>
        <p:txBody>
          <a:bodyPr/>
          <a:lstStyle/>
          <a:p>
            <a:r>
              <a:rPr lang="en-US" dirty="0" smtClean="0"/>
              <a:t>What is ΛCDM?</a:t>
            </a:r>
            <a:endParaRPr lang="en-US" dirty="0"/>
          </a:p>
        </p:txBody>
      </p:sp>
      <p:sp>
        <p:nvSpPr>
          <p:cNvPr id="3" name="Content Placeholder 2"/>
          <p:cNvSpPr>
            <a:spLocks noGrp="1"/>
          </p:cNvSpPr>
          <p:nvPr>
            <p:ph idx="1"/>
          </p:nvPr>
        </p:nvSpPr>
        <p:spPr/>
        <p:txBody>
          <a:bodyPr/>
          <a:lstStyle/>
          <a:p>
            <a:pPr marL="342900" indent="-342900">
              <a:buFont typeface="Arial" charset="0"/>
              <a:buChar char="•"/>
            </a:pPr>
            <a:r>
              <a:rPr lang="en-US" dirty="0" smtClean="0"/>
              <a:t>Majority of matter in the </a:t>
            </a:r>
            <a:r>
              <a:rPr lang="en-US" dirty="0" smtClean="0"/>
              <a:t>Universe </a:t>
            </a:r>
            <a:r>
              <a:rPr lang="en-US" dirty="0" smtClean="0"/>
              <a:t>is cold dark matter</a:t>
            </a:r>
          </a:p>
          <a:p>
            <a:pPr marL="342900" indent="-342900">
              <a:buFont typeface="Arial" charset="0"/>
              <a:buChar char="•"/>
            </a:pPr>
            <a:r>
              <a:rPr lang="en-US" dirty="0"/>
              <a:t>Structure in the Universe is formed hierarchically</a:t>
            </a:r>
            <a:endParaRPr lang="en-US" dirty="0"/>
          </a:p>
        </p:txBody>
      </p:sp>
      <p:sp>
        <p:nvSpPr>
          <p:cNvPr id="4" name="Oval 3"/>
          <p:cNvSpPr/>
          <p:nvPr/>
        </p:nvSpPr>
        <p:spPr>
          <a:xfrm>
            <a:off x="2534652" y="2839453"/>
            <a:ext cx="272715" cy="27271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2534651" y="3324407"/>
            <a:ext cx="272715" cy="27271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2534652" y="3825083"/>
            <a:ext cx="272715" cy="27271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2534651" y="4261911"/>
            <a:ext cx="385012" cy="38501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2534649" y="4810713"/>
            <a:ext cx="272715" cy="27271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2534648" y="5295667"/>
            <a:ext cx="272715" cy="27271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2534649" y="5796343"/>
            <a:ext cx="272715" cy="27271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2534648" y="6168997"/>
            <a:ext cx="385015" cy="38501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160420" y="5268701"/>
            <a:ext cx="1491916" cy="646331"/>
          </a:xfrm>
          <a:prstGeom prst="rect">
            <a:avLst/>
          </a:prstGeom>
          <a:noFill/>
        </p:spPr>
        <p:txBody>
          <a:bodyPr wrap="square" rtlCol="0">
            <a:spAutoFit/>
          </a:bodyPr>
          <a:lstStyle/>
          <a:p>
            <a:pPr algn="ctr"/>
            <a:r>
              <a:rPr lang="en-US" smtClean="0"/>
              <a:t>in </a:t>
            </a:r>
            <a:r>
              <a:rPr lang="en-US" dirty="0" smtClean="0"/>
              <a:t>Early Universe </a:t>
            </a:r>
            <a:endParaRPr lang="en-US" dirty="0"/>
          </a:p>
        </p:txBody>
      </p:sp>
      <p:sp>
        <p:nvSpPr>
          <p:cNvPr id="19" name="TextBox 18"/>
          <p:cNvSpPr txBox="1"/>
          <p:nvPr/>
        </p:nvSpPr>
        <p:spPr>
          <a:xfrm>
            <a:off x="160420" y="3200398"/>
            <a:ext cx="1491916" cy="923330"/>
          </a:xfrm>
          <a:prstGeom prst="rect">
            <a:avLst/>
          </a:prstGeom>
          <a:noFill/>
        </p:spPr>
        <p:txBody>
          <a:bodyPr wrap="square" rtlCol="0">
            <a:spAutoFit/>
          </a:bodyPr>
          <a:lstStyle/>
          <a:p>
            <a:pPr algn="ctr"/>
            <a:r>
              <a:rPr lang="en-US" dirty="0"/>
              <a:t>Primordial Density Fluctuations</a:t>
            </a:r>
          </a:p>
        </p:txBody>
      </p:sp>
      <p:cxnSp>
        <p:nvCxnSpPr>
          <p:cNvPr id="21" name="Straight Arrow Connector 20"/>
          <p:cNvCxnSpPr/>
          <p:nvPr/>
        </p:nvCxnSpPr>
        <p:spPr>
          <a:xfrm>
            <a:off x="1755433" y="3336756"/>
            <a:ext cx="426293"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1755433" y="3829731"/>
            <a:ext cx="426293"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a:off x="1755433" y="5239517"/>
            <a:ext cx="426293"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a:off x="1755433" y="5732492"/>
            <a:ext cx="426293"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5" name="Oval 24"/>
          <p:cNvSpPr/>
          <p:nvPr/>
        </p:nvSpPr>
        <p:spPr>
          <a:xfrm>
            <a:off x="5020232" y="5151559"/>
            <a:ext cx="1059717" cy="105971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3586579" y="5796343"/>
            <a:ext cx="657726" cy="6577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a:off x="3628490" y="4932947"/>
            <a:ext cx="537264" cy="53726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9" name="Straight Connector 28"/>
          <p:cNvCxnSpPr/>
          <p:nvPr/>
        </p:nvCxnSpPr>
        <p:spPr>
          <a:xfrm>
            <a:off x="2888169" y="2971482"/>
            <a:ext cx="292608"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3191256" y="2962656"/>
            <a:ext cx="0" cy="98755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3191199" y="3461808"/>
            <a:ext cx="257854" cy="0"/>
          </a:xfrm>
          <a:prstGeom prst="line">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2919663" y="5908392"/>
            <a:ext cx="287578"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3048000" y="6426391"/>
            <a:ext cx="159241"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3207241" y="5908393"/>
            <a:ext cx="0" cy="521207"/>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3207241" y="6158087"/>
            <a:ext cx="257854" cy="0"/>
          </a:xfrm>
          <a:prstGeom prst="line">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2927684" y="4948989"/>
            <a:ext cx="287578"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2919663" y="5456087"/>
            <a:ext cx="295599" cy="10901"/>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3215262" y="4948990"/>
            <a:ext cx="0" cy="521207"/>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3215262" y="5198684"/>
            <a:ext cx="257854" cy="0"/>
          </a:xfrm>
          <a:prstGeom prst="line">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a:off x="2912232" y="3457480"/>
            <a:ext cx="287578"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a:off x="2888169" y="3942988"/>
            <a:ext cx="292608"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57" name="Oval 56"/>
          <p:cNvSpPr/>
          <p:nvPr/>
        </p:nvSpPr>
        <p:spPr>
          <a:xfrm>
            <a:off x="3591078" y="3143292"/>
            <a:ext cx="657726" cy="6577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8" name="Straight Connector 57"/>
          <p:cNvCxnSpPr/>
          <p:nvPr/>
        </p:nvCxnSpPr>
        <p:spPr>
          <a:xfrm>
            <a:off x="4387515" y="5195482"/>
            <a:ext cx="287578"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a:off x="4515852" y="6162657"/>
            <a:ext cx="159241"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4675093" y="5195483"/>
            <a:ext cx="0" cy="96260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a:off x="4675093" y="5653723"/>
            <a:ext cx="257854" cy="0"/>
          </a:xfrm>
          <a:prstGeom prst="line">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a:off x="4436232" y="3494058"/>
            <a:ext cx="287578"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a:off x="3071473" y="4461233"/>
            <a:ext cx="1652337"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a:off x="4723810" y="3488197"/>
            <a:ext cx="0" cy="98907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a:off x="4723810" y="3936257"/>
            <a:ext cx="257854" cy="0"/>
          </a:xfrm>
          <a:prstGeom prst="line">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1" name="Oval 80"/>
          <p:cNvSpPr/>
          <p:nvPr/>
        </p:nvSpPr>
        <p:spPr>
          <a:xfrm>
            <a:off x="5050427" y="3489564"/>
            <a:ext cx="941885" cy="9418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2" name="Straight Connector 81"/>
          <p:cNvCxnSpPr/>
          <p:nvPr/>
        </p:nvCxnSpPr>
        <p:spPr>
          <a:xfrm>
            <a:off x="6079949" y="3907865"/>
            <a:ext cx="464048"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a:off x="6543997" y="3907866"/>
            <a:ext cx="0" cy="1745857"/>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a:off x="6543997" y="4751114"/>
            <a:ext cx="257854" cy="0"/>
          </a:xfrm>
          <a:prstGeom prst="line">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a:off x="6288503" y="5653723"/>
            <a:ext cx="265176"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88" name="Oval 87"/>
          <p:cNvSpPr/>
          <p:nvPr/>
        </p:nvSpPr>
        <p:spPr>
          <a:xfrm>
            <a:off x="6983621" y="3938410"/>
            <a:ext cx="1588168" cy="158816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4580021" y="2728032"/>
            <a:ext cx="3144253" cy="400110"/>
          </a:xfrm>
          <a:prstGeom prst="rect">
            <a:avLst/>
          </a:prstGeom>
          <a:noFill/>
        </p:spPr>
        <p:txBody>
          <a:bodyPr wrap="square" rtlCol="0">
            <a:spAutoFit/>
          </a:bodyPr>
          <a:lstStyle/>
          <a:p>
            <a:pPr algn="ctr"/>
            <a:r>
              <a:rPr lang="en-US" sz="2000" dirty="0" smtClean="0"/>
              <a:t>Galaxies</a:t>
            </a:r>
            <a:endParaRPr lang="en-US" sz="2000" dirty="0"/>
          </a:p>
        </p:txBody>
      </p:sp>
      <p:pic>
        <p:nvPicPr>
          <p:cNvPr id="9" name="Picture 8"/>
          <p:cNvPicPr>
            <a:picLocks noChangeAspect="1"/>
          </p:cNvPicPr>
          <p:nvPr/>
        </p:nvPicPr>
        <p:blipFill>
          <a:blip r:embed="rId4"/>
          <a:stretch>
            <a:fillRect/>
          </a:stretch>
        </p:blipFill>
        <p:spPr>
          <a:xfrm>
            <a:off x="7223219" y="4207020"/>
            <a:ext cx="1115111" cy="1083380"/>
          </a:xfrm>
          <a:prstGeom prst="rect">
            <a:avLst/>
          </a:prstGeom>
        </p:spPr>
      </p:pic>
      <p:pic>
        <p:nvPicPr>
          <p:cNvPr id="10" name="Picture 9"/>
          <p:cNvPicPr>
            <a:picLocks noChangeAspect="1"/>
          </p:cNvPicPr>
          <p:nvPr/>
        </p:nvPicPr>
        <p:blipFill>
          <a:blip r:embed="rId5"/>
          <a:stretch>
            <a:fillRect/>
          </a:stretch>
        </p:blipFill>
        <p:spPr>
          <a:xfrm>
            <a:off x="5233035" y="3746239"/>
            <a:ext cx="573025" cy="472994"/>
          </a:xfrm>
          <a:prstGeom prst="rect">
            <a:avLst/>
          </a:prstGeom>
        </p:spPr>
      </p:pic>
      <p:pic>
        <p:nvPicPr>
          <p:cNvPr id="11" name="Picture 10"/>
          <p:cNvPicPr>
            <a:picLocks noChangeAspect="1"/>
          </p:cNvPicPr>
          <p:nvPr/>
        </p:nvPicPr>
        <p:blipFill>
          <a:blip r:embed="rId6"/>
          <a:stretch>
            <a:fillRect/>
          </a:stretch>
        </p:blipFill>
        <p:spPr>
          <a:xfrm>
            <a:off x="5100768" y="5383360"/>
            <a:ext cx="885172" cy="595278"/>
          </a:xfrm>
          <a:prstGeom prst="rect">
            <a:avLst/>
          </a:prstGeom>
        </p:spPr>
      </p:pic>
      <p:pic>
        <p:nvPicPr>
          <p:cNvPr id="12" name="Picture 11"/>
          <p:cNvPicPr>
            <a:picLocks noChangeAspect="1"/>
          </p:cNvPicPr>
          <p:nvPr/>
        </p:nvPicPr>
        <p:blipFill>
          <a:blip r:embed="rId7"/>
          <a:stretch>
            <a:fillRect/>
          </a:stretch>
        </p:blipFill>
        <p:spPr>
          <a:xfrm>
            <a:off x="3705025" y="3268744"/>
            <a:ext cx="404877" cy="408116"/>
          </a:xfrm>
          <a:prstGeom prst="rect">
            <a:avLst/>
          </a:prstGeom>
        </p:spPr>
      </p:pic>
      <p:pic>
        <p:nvPicPr>
          <p:cNvPr id="20" name="Picture 19"/>
          <p:cNvPicPr>
            <a:picLocks noChangeAspect="1"/>
          </p:cNvPicPr>
          <p:nvPr/>
        </p:nvPicPr>
        <p:blipFill>
          <a:blip r:embed="rId8"/>
          <a:stretch>
            <a:fillRect/>
          </a:stretch>
        </p:blipFill>
        <p:spPr>
          <a:xfrm>
            <a:off x="3752385" y="5053009"/>
            <a:ext cx="272416" cy="281084"/>
          </a:xfrm>
          <a:prstGeom prst="rect">
            <a:avLst/>
          </a:prstGeom>
        </p:spPr>
      </p:pic>
      <p:pic>
        <p:nvPicPr>
          <p:cNvPr id="30" name="Picture 29"/>
          <p:cNvPicPr>
            <a:picLocks noChangeAspect="1"/>
          </p:cNvPicPr>
          <p:nvPr/>
        </p:nvPicPr>
        <p:blipFill>
          <a:blip r:embed="rId9"/>
          <a:stretch>
            <a:fillRect/>
          </a:stretch>
        </p:blipFill>
        <p:spPr>
          <a:xfrm>
            <a:off x="3670502" y="5948500"/>
            <a:ext cx="508276" cy="353411"/>
          </a:xfrm>
          <a:prstGeom prst="rect">
            <a:avLst/>
          </a:prstGeom>
        </p:spPr>
      </p:pic>
    </p:spTree>
    <p:extLst>
      <p:ext uri="{BB962C8B-B14F-4D97-AF65-F5344CB8AC3E}">
        <p14:creationId xmlns:p14="http://schemas.microsoft.com/office/powerpoint/2010/main" val="175085831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718"/>
            <a:ext cx="6800270" cy="1371600"/>
          </a:xfrm>
        </p:spPr>
        <p:txBody>
          <a:bodyPr/>
          <a:lstStyle/>
          <a:p>
            <a:r>
              <a:rPr lang="en-US" dirty="0" smtClean="0"/>
              <a:t>Star formation rate</a:t>
            </a:r>
            <a:endParaRPr lang="en-US" dirty="0"/>
          </a:p>
        </p:txBody>
      </p:sp>
      <p:pic>
        <p:nvPicPr>
          <p:cNvPr id="4" name="Content Placeholder 3" descr="fig5_SFRs.pdf"/>
          <p:cNvPicPr>
            <a:picLocks noGrp="1" noChangeAspect="1"/>
          </p:cNvPicPr>
          <p:nvPr>
            <p:ph idx="1"/>
          </p:nvPr>
        </p:nvPicPr>
        <p:blipFill>
          <a:blip r:embed="rId3">
            <a:extLst>
              <a:ext uri="{28A0092B-C50C-407E-A947-70E740481C1C}">
                <a14:useLocalDpi xmlns:a14="http://schemas.microsoft.com/office/drawing/2010/main" val="0"/>
              </a:ext>
            </a:extLst>
          </a:blip>
          <a:srcRect t="-34751" b="-34751"/>
          <a:stretch>
            <a:fillRect/>
          </a:stretch>
        </p:blipFill>
        <p:spPr>
          <a:xfrm>
            <a:off x="-40070" y="1076304"/>
            <a:ext cx="8762308" cy="5029200"/>
          </a:xfrm>
        </p:spPr>
      </p:pic>
      <p:sp>
        <p:nvSpPr>
          <p:cNvPr id="5" name="TextBox 4"/>
          <p:cNvSpPr txBox="1"/>
          <p:nvPr/>
        </p:nvSpPr>
        <p:spPr>
          <a:xfrm>
            <a:off x="7074568" y="6464618"/>
            <a:ext cx="1805675" cy="338554"/>
          </a:xfrm>
          <a:prstGeom prst="rect">
            <a:avLst/>
          </a:prstGeom>
          <a:noFill/>
        </p:spPr>
        <p:txBody>
          <a:bodyPr wrap="square" rtlCol="0">
            <a:spAutoFit/>
          </a:bodyPr>
          <a:lstStyle/>
          <a:p>
            <a:r>
              <a:rPr lang="en-US" sz="1600" dirty="0" err="1" smtClean="0"/>
              <a:t>Fitts</a:t>
            </a:r>
            <a:r>
              <a:rPr lang="en-US" sz="1600" dirty="0" smtClean="0"/>
              <a:t> et al. (2017)</a:t>
            </a:r>
            <a:endParaRPr lang="en-US" sz="1600" dirty="0"/>
          </a:p>
        </p:txBody>
      </p:sp>
    </p:spTree>
    <p:extLst>
      <p:ext uri="{BB962C8B-B14F-4D97-AF65-F5344CB8AC3E}">
        <p14:creationId xmlns:p14="http://schemas.microsoft.com/office/powerpoint/2010/main" val="93394298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457199" y="152718"/>
            <a:ext cx="8039485" cy="1371600"/>
          </a:xfrm>
          <a:prstGeom prst="rect">
            <a:avLst/>
          </a:prstGeom>
        </p:spPr>
        <p:txBody>
          <a:bodyPr vert="horz" lIns="91440" tIns="45720" rIns="91440" bIns="45720" rtlCol="0" anchor="b">
            <a:norm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r>
              <a:rPr lang="en-US" dirty="0" smtClean="0"/>
              <a:t>Radial density profiles</a:t>
            </a:r>
            <a:endParaRPr lang="en-US" dirty="0"/>
          </a:p>
        </p:txBody>
      </p:sp>
      <p:pic>
        <p:nvPicPr>
          <p:cNvPr id="7" name="Content Placeholder 3" descr="fig6_core_raddenpros.pdf"/>
          <p:cNvPicPr>
            <a:picLocks noChangeAspect="1"/>
          </p:cNvPicPr>
          <p:nvPr/>
        </p:nvPicPr>
        <p:blipFill>
          <a:blip r:embed="rId2">
            <a:extLst>
              <a:ext uri="{28A0092B-C50C-407E-A947-70E740481C1C}">
                <a14:useLocalDpi xmlns:a14="http://schemas.microsoft.com/office/drawing/2010/main" val="0"/>
              </a:ext>
            </a:extLst>
          </a:blip>
          <a:srcRect t="-32017" b="-32017"/>
          <a:stretch>
            <a:fillRect/>
          </a:stretch>
        </p:blipFill>
        <p:spPr>
          <a:xfrm>
            <a:off x="59471" y="964271"/>
            <a:ext cx="8762307" cy="5029200"/>
          </a:xfrm>
          <a:prstGeom prst="rect">
            <a:avLst/>
          </a:prstGeom>
        </p:spPr>
      </p:pic>
      <p:cxnSp>
        <p:nvCxnSpPr>
          <p:cNvPr id="10" name="Straight Arrow Connector 9"/>
          <p:cNvCxnSpPr/>
          <p:nvPr/>
        </p:nvCxnSpPr>
        <p:spPr>
          <a:xfrm>
            <a:off x="6856023" y="3676946"/>
            <a:ext cx="420362" cy="0"/>
          </a:xfrm>
          <a:prstGeom prst="straightConnector1">
            <a:avLst/>
          </a:prstGeom>
          <a:ln>
            <a:prstDash val="dot"/>
            <a:tailEnd type="arrow"/>
          </a:ln>
        </p:spPr>
        <p:style>
          <a:lnRef idx="2">
            <a:schemeClr val="dk1"/>
          </a:lnRef>
          <a:fillRef idx="0">
            <a:schemeClr val="dk1"/>
          </a:fillRef>
          <a:effectRef idx="1">
            <a:schemeClr val="dk1"/>
          </a:effectRef>
          <a:fontRef idx="minor">
            <a:schemeClr val="tx1"/>
          </a:fontRef>
        </p:style>
      </p:cxnSp>
      <p:sp>
        <p:nvSpPr>
          <p:cNvPr id="11" name="TextBox 10"/>
          <p:cNvSpPr txBox="1"/>
          <p:nvPr/>
        </p:nvSpPr>
        <p:spPr>
          <a:xfrm>
            <a:off x="6462492" y="3386721"/>
            <a:ext cx="491913" cy="369332"/>
          </a:xfrm>
          <a:prstGeom prst="rect">
            <a:avLst/>
          </a:prstGeom>
          <a:noFill/>
        </p:spPr>
        <p:txBody>
          <a:bodyPr wrap="square" rtlCol="0">
            <a:spAutoFit/>
          </a:bodyPr>
          <a:lstStyle/>
          <a:p>
            <a:r>
              <a:rPr lang="en-US" dirty="0">
                <a:cs typeface="Times New Roman"/>
              </a:rPr>
              <a:t>r</a:t>
            </a:r>
            <a:r>
              <a:rPr lang="en-US" baseline="-25000" dirty="0" smtClean="0">
                <a:cs typeface="Times New Roman"/>
              </a:rPr>
              <a:t>1/2</a:t>
            </a:r>
            <a:endParaRPr lang="en-US" dirty="0">
              <a:cs typeface="Times New Roman"/>
            </a:endParaRPr>
          </a:p>
        </p:txBody>
      </p:sp>
      <p:sp>
        <p:nvSpPr>
          <p:cNvPr id="6" name="TextBox 5"/>
          <p:cNvSpPr txBox="1"/>
          <p:nvPr/>
        </p:nvSpPr>
        <p:spPr>
          <a:xfrm>
            <a:off x="7074568" y="6464618"/>
            <a:ext cx="1805675" cy="338554"/>
          </a:xfrm>
          <a:prstGeom prst="rect">
            <a:avLst/>
          </a:prstGeom>
          <a:noFill/>
        </p:spPr>
        <p:txBody>
          <a:bodyPr wrap="square" rtlCol="0">
            <a:spAutoFit/>
          </a:bodyPr>
          <a:lstStyle/>
          <a:p>
            <a:r>
              <a:rPr lang="en-US" sz="1600" dirty="0" err="1" smtClean="0"/>
              <a:t>Fitts</a:t>
            </a:r>
            <a:r>
              <a:rPr lang="en-US" sz="1600" dirty="0" smtClean="0"/>
              <a:t> et al. (2017)</a:t>
            </a:r>
            <a:endParaRPr lang="en-US" sz="1600" dirty="0"/>
          </a:p>
        </p:txBody>
      </p:sp>
    </p:spTree>
    <p:extLst>
      <p:ext uri="{BB962C8B-B14F-4D97-AF65-F5344CB8AC3E}">
        <p14:creationId xmlns:p14="http://schemas.microsoft.com/office/powerpoint/2010/main" val="22358080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fig6_core_raddenpros.pdf"/>
          <p:cNvPicPr>
            <a:picLocks noGrp="1" noChangeAspect="1"/>
          </p:cNvPicPr>
          <p:nvPr>
            <p:ph idx="1"/>
          </p:nvPr>
        </p:nvPicPr>
        <p:blipFill>
          <a:blip r:embed="rId3">
            <a:extLst>
              <a:ext uri="{28A0092B-C50C-407E-A947-70E740481C1C}">
                <a14:useLocalDpi xmlns:a14="http://schemas.microsoft.com/office/drawing/2010/main" val="0"/>
              </a:ext>
            </a:extLst>
          </a:blip>
          <a:srcRect t="-32017" b="-32017"/>
          <a:stretch>
            <a:fillRect/>
          </a:stretch>
        </p:blipFill>
        <p:spPr>
          <a:xfrm>
            <a:off x="59471" y="964271"/>
            <a:ext cx="8762307" cy="5029200"/>
          </a:xfrm>
        </p:spPr>
      </p:pic>
      <p:sp>
        <p:nvSpPr>
          <p:cNvPr id="5" name="Title 1"/>
          <p:cNvSpPr>
            <a:spLocks noGrp="1"/>
          </p:cNvSpPr>
          <p:nvPr>
            <p:ph type="title"/>
          </p:nvPr>
        </p:nvSpPr>
        <p:spPr>
          <a:xfrm>
            <a:off x="457199" y="152718"/>
            <a:ext cx="8039485" cy="1371600"/>
          </a:xfrm>
        </p:spPr>
        <p:txBody>
          <a:bodyPr/>
          <a:lstStyle/>
          <a:p>
            <a:r>
              <a:rPr lang="en-US" dirty="0" smtClean="0"/>
              <a:t>Radial density profiles</a:t>
            </a:r>
            <a:endParaRPr lang="en-US" dirty="0"/>
          </a:p>
        </p:txBody>
      </p:sp>
      <p:sp>
        <p:nvSpPr>
          <p:cNvPr id="6" name="Right Arrow 5"/>
          <p:cNvSpPr/>
          <p:nvPr/>
        </p:nvSpPr>
        <p:spPr>
          <a:xfrm>
            <a:off x="1466796" y="4856727"/>
            <a:ext cx="6296492" cy="1323746"/>
          </a:xfrm>
          <a:prstGeom prst="rightArrow">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
        <p:nvSpPr>
          <p:cNvPr id="8" name="TextBox 7"/>
          <p:cNvSpPr txBox="1"/>
          <p:nvPr/>
        </p:nvSpPr>
        <p:spPr>
          <a:xfrm>
            <a:off x="2550696" y="5178720"/>
            <a:ext cx="4085666" cy="646331"/>
          </a:xfrm>
          <a:prstGeom prst="rect">
            <a:avLst/>
          </a:prstGeom>
          <a:noFill/>
          <a:effectLst>
            <a:innerShdw blurRad="63500" dist="50800" dir="2700000">
              <a:prstClr val="black">
                <a:alpha val="50000"/>
              </a:prstClr>
            </a:innerShdw>
          </a:effectLst>
        </p:spPr>
        <p:txBody>
          <a:bodyPr wrap="square" rtlCol="0">
            <a:spAutoFit/>
          </a:bodyPr>
          <a:lstStyle/>
          <a:p>
            <a:pPr algn="ctr"/>
            <a:r>
              <a:rPr lang="en-US"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mj-lt"/>
              </a:rPr>
              <a:t>Increasing M</a:t>
            </a:r>
            <a:r>
              <a:rPr lang="en-US" b="1" spc="50" baseline="-2500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Zapf Dingbats"/>
                <a:ea typeface="Zapf Dingbats"/>
                <a:cs typeface="Zapf Dingbats"/>
                <a:sym typeface="Zapf Dingbats"/>
              </a:rPr>
              <a:t>★ </a:t>
            </a:r>
            <a:r>
              <a:rPr lang="en-US"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mj-lt"/>
              </a:rPr>
              <a:t> </a:t>
            </a:r>
          </a:p>
          <a:p>
            <a:pPr algn="ctr"/>
            <a:r>
              <a:rPr lang="en-US"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mj-lt"/>
              </a:rPr>
              <a:t>Reduction in </a:t>
            </a:r>
            <a:r>
              <a:rPr lang="en-US"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mj-lt"/>
              </a:rPr>
              <a:t>Central Density</a:t>
            </a:r>
            <a:endParaRPr lang="en-US"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mj-lt"/>
            </a:endParaRPr>
          </a:p>
        </p:txBody>
      </p:sp>
    </p:spTree>
    <p:extLst>
      <p:ext uri="{BB962C8B-B14F-4D97-AF65-F5344CB8AC3E}">
        <p14:creationId xmlns:p14="http://schemas.microsoft.com/office/powerpoint/2010/main" val="193977821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457199" y="152718"/>
            <a:ext cx="8039485" cy="1371600"/>
          </a:xfrm>
          <a:prstGeom prst="rect">
            <a:avLst/>
          </a:prstGeom>
        </p:spPr>
        <p:txBody>
          <a:bodyPr vert="horz" lIns="91440" tIns="45720" rIns="91440" bIns="45720" rtlCol="0" anchor="b">
            <a:norm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r>
              <a:rPr lang="en-US" dirty="0" smtClean="0"/>
              <a:t>Radial density profiles</a:t>
            </a:r>
            <a:endParaRPr lang="en-US" dirty="0"/>
          </a:p>
        </p:txBody>
      </p:sp>
      <p:pic>
        <p:nvPicPr>
          <p:cNvPr id="7" name="Content Placeholder 3" descr="fig6_core_raddenpros.pdf"/>
          <p:cNvPicPr>
            <a:picLocks noChangeAspect="1"/>
          </p:cNvPicPr>
          <p:nvPr/>
        </p:nvPicPr>
        <p:blipFill>
          <a:blip r:embed="rId2">
            <a:extLst>
              <a:ext uri="{28A0092B-C50C-407E-A947-70E740481C1C}">
                <a14:useLocalDpi xmlns:a14="http://schemas.microsoft.com/office/drawing/2010/main" val="0"/>
              </a:ext>
            </a:extLst>
          </a:blip>
          <a:srcRect t="-32017" b="-32017"/>
          <a:stretch>
            <a:fillRect/>
          </a:stretch>
        </p:blipFill>
        <p:spPr>
          <a:xfrm>
            <a:off x="59471" y="964271"/>
            <a:ext cx="8762307" cy="5029200"/>
          </a:xfrm>
          <a:prstGeom prst="rect">
            <a:avLst/>
          </a:prstGeom>
        </p:spPr>
      </p:pic>
      <p:sp>
        <p:nvSpPr>
          <p:cNvPr id="9" name="TextBox 8"/>
          <p:cNvSpPr txBox="1"/>
          <p:nvPr/>
        </p:nvSpPr>
        <p:spPr>
          <a:xfrm>
            <a:off x="457199" y="5303937"/>
            <a:ext cx="8164702" cy="861774"/>
          </a:xfrm>
          <a:prstGeom prst="rect">
            <a:avLst/>
          </a:prstGeom>
          <a:noFill/>
        </p:spPr>
        <p:txBody>
          <a:bodyPr wrap="square" rtlCol="0">
            <a:spAutoFit/>
          </a:bodyPr>
          <a:lstStyle/>
          <a:p>
            <a:pPr marL="285750" indent="-285750">
              <a:buFont typeface="Arial"/>
              <a:buChar char="•"/>
            </a:pPr>
            <a:r>
              <a:rPr lang="en-US" dirty="0" smtClean="0"/>
              <a:t>All galaxies have </a:t>
            </a:r>
            <a:r>
              <a:rPr lang="en-US" b="1" dirty="0" smtClean="0"/>
              <a:t>same</a:t>
            </a:r>
            <a:r>
              <a:rPr lang="en-US" dirty="0" smtClean="0"/>
              <a:t> halo mass of ~10</a:t>
            </a:r>
            <a:r>
              <a:rPr lang="en-US" baseline="30000" dirty="0" smtClean="0"/>
              <a:t>10</a:t>
            </a:r>
            <a:r>
              <a:rPr lang="en-US" dirty="0" smtClean="0"/>
              <a:t> M</a:t>
            </a:r>
            <a:r>
              <a:rPr lang="en-US" baseline="-25000" dirty="0" smtClean="0">
                <a:latin typeface="Wingdings"/>
                <a:ea typeface="Wingdings"/>
                <a:cs typeface="Wingdings"/>
                <a:sym typeface="Wingdings"/>
              </a:rPr>
              <a:t></a:t>
            </a:r>
          </a:p>
          <a:p>
            <a:pPr marL="285750" indent="-285750">
              <a:buFont typeface="Arial"/>
              <a:buChar char="•"/>
            </a:pPr>
            <a:r>
              <a:rPr lang="en-US" dirty="0" smtClean="0">
                <a:ea typeface="Wingdings"/>
                <a:cs typeface="Wingdings"/>
                <a:sym typeface="Wingdings"/>
              </a:rPr>
              <a:t>No cores for halos with M</a:t>
            </a:r>
            <a:r>
              <a:rPr lang="en-US" baseline="-25000" dirty="0" smtClean="0">
                <a:latin typeface="Zapf Dingbats"/>
                <a:ea typeface="Zapf Dingbats"/>
                <a:cs typeface="Zapf Dingbats"/>
                <a:sym typeface="Zapf Dingbats"/>
              </a:rPr>
              <a:t>★</a:t>
            </a:r>
            <a:r>
              <a:rPr lang="en-US" dirty="0" smtClean="0">
                <a:ea typeface="Zapf Dingbats"/>
                <a:cs typeface="Zapf Dingbats"/>
                <a:sym typeface="Zapf Dingbats"/>
              </a:rPr>
              <a:t>&lt; ~2×10</a:t>
            </a:r>
            <a:r>
              <a:rPr lang="en-US" baseline="30000" dirty="0" smtClean="0">
                <a:ea typeface="Zapf Dingbats"/>
                <a:cs typeface="Zapf Dingbats"/>
                <a:sym typeface="Zapf Dingbats"/>
              </a:rPr>
              <a:t>6</a:t>
            </a:r>
            <a:r>
              <a:rPr lang="en-US" dirty="0" smtClean="0">
                <a:ea typeface="Zapf Dingbats"/>
                <a:cs typeface="Zapf Dingbats"/>
                <a:sym typeface="Zapf Dingbats"/>
              </a:rPr>
              <a:t> M</a:t>
            </a:r>
            <a:r>
              <a:rPr lang="en-US" baseline="-25000" dirty="0" smtClean="0">
                <a:latin typeface="Wingdings"/>
                <a:ea typeface="Wingdings"/>
                <a:cs typeface="Wingdings"/>
                <a:sym typeface="Wingdings"/>
              </a:rPr>
              <a:t></a:t>
            </a:r>
            <a:r>
              <a:rPr lang="en-US" baseline="-25000" dirty="0" smtClean="0">
                <a:ea typeface="Wingdings"/>
                <a:cs typeface="Wingdings"/>
                <a:sym typeface="Wingdings"/>
              </a:rPr>
              <a:t> </a:t>
            </a:r>
            <a:r>
              <a:rPr lang="en-US" sz="1400" dirty="0" smtClean="0">
                <a:ea typeface="Wingdings"/>
                <a:cs typeface="Wingdings"/>
                <a:sym typeface="Wingdings"/>
              </a:rPr>
              <a:t>(</a:t>
            </a:r>
            <a:r>
              <a:rPr lang="en-US" sz="1400" dirty="0" err="1" smtClean="0">
                <a:ea typeface="Wingdings"/>
                <a:cs typeface="Wingdings"/>
                <a:sym typeface="Wingdings"/>
              </a:rPr>
              <a:t>Governato</a:t>
            </a:r>
            <a:r>
              <a:rPr lang="en-US" sz="1400" dirty="0" smtClean="0">
                <a:ea typeface="Wingdings"/>
                <a:cs typeface="Wingdings"/>
                <a:sym typeface="Wingdings"/>
              </a:rPr>
              <a:t> et al. 2012, Di </a:t>
            </a:r>
            <a:r>
              <a:rPr lang="en-US" sz="1400" dirty="0" err="1" smtClean="0">
                <a:ea typeface="Wingdings"/>
                <a:cs typeface="Wingdings"/>
                <a:sym typeface="Wingdings"/>
              </a:rPr>
              <a:t>Cintio</a:t>
            </a:r>
            <a:r>
              <a:rPr lang="en-US" sz="1400" dirty="0" smtClean="0">
                <a:ea typeface="Wingdings"/>
                <a:cs typeface="Wingdings"/>
                <a:sym typeface="Wingdings"/>
              </a:rPr>
              <a:t> et al. 2014, Dutton et al. 2016)</a:t>
            </a:r>
            <a:endParaRPr lang="en-US" baseline="-25000" dirty="0"/>
          </a:p>
        </p:txBody>
      </p:sp>
    </p:spTree>
    <p:extLst>
      <p:ext uri="{BB962C8B-B14F-4D97-AF65-F5344CB8AC3E}">
        <p14:creationId xmlns:p14="http://schemas.microsoft.com/office/powerpoint/2010/main" val="177360699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3291" y="-381704"/>
            <a:ext cx="8186497" cy="1371600"/>
          </a:xfrm>
        </p:spPr>
        <p:txBody>
          <a:bodyPr/>
          <a:lstStyle/>
          <a:p>
            <a:r>
              <a:rPr lang="en-US" dirty="0" smtClean="0"/>
              <a:t>Central density Reduction</a:t>
            </a:r>
            <a:endParaRPr lang="en-US" dirty="0"/>
          </a:p>
        </p:txBody>
      </p:sp>
      <p:pic>
        <p:nvPicPr>
          <p:cNvPr id="7" name="Content Placeholder 6" descr="fig7_radden_ratio.pdf"/>
          <p:cNvPicPr>
            <a:picLocks noGrp="1" noChangeAspect="1"/>
          </p:cNvPicPr>
          <p:nvPr>
            <p:ph idx="1"/>
          </p:nvPr>
        </p:nvPicPr>
        <p:blipFill>
          <a:blip r:embed="rId3">
            <a:extLst>
              <a:ext uri="{28A0092B-C50C-407E-A947-70E740481C1C}">
                <a14:useLocalDpi xmlns:a14="http://schemas.microsoft.com/office/drawing/2010/main" val="0"/>
              </a:ext>
            </a:extLst>
          </a:blip>
          <a:srcRect l="-28364" r="-28364"/>
          <a:stretch>
            <a:fillRect/>
          </a:stretch>
        </p:blipFill>
        <p:spPr>
          <a:xfrm>
            <a:off x="-371660" y="1112813"/>
            <a:ext cx="9558873" cy="5486396"/>
          </a:xfrm>
        </p:spPr>
      </p:pic>
      <p:sp>
        <p:nvSpPr>
          <p:cNvPr id="8" name="Right Arrow 7"/>
          <p:cNvSpPr/>
          <p:nvPr/>
        </p:nvSpPr>
        <p:spPr>
          <a:xfrm rot="5400000">
            <a:off x="-908863" y="2749370"/>
            <a:ext cx="3373962" cy="1323746"/>
          </a:xfrm>
          <a:prstGeom prst="rightArrow">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
        <p:nvSpPr>
          <p:cNvPr id="9" name="TextBox 8"/>
          <p:cNvSpPr txBox="1"/>
          <p:nvPr/>
        </p:nvSpPr>
        <p:spPr>
          <a:xfrm rot="16200000">
            <a:off x="-1191197" y="2910650"/>
            <a:ext cx="3935307" cy="400110"/>
          </a:xfrm>
          <a:prstGeom prst="rect">
            <a:avLst/>
          </a:prstGeom>
          <a:noFill/>
          <a:effectLst>
            <a:innerShdw blurRad="63500" dist="50800" dir="2700000">
              <a:prstClr val="black">
                <a:alpha val="50000"/>
              </a:prstClr>
            </a:innerShdw>
          </a:effectLst>
        </p:spPr>
        <p:txBody>
          <a:bodyPr wrap="square" rtlCol="0">
            <a:spAutoFit/>
          </a:bodyPr>
          <a:lstStyle/>
          <a:p>
            <a:pPr algn="ctr"/>
            <a:r>
              <a:rPr lang="en-US" sz="2000"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mj-lt"/>
              </a:rPr>
              <a:t>Increasing M</a:t>
            </a:r>
            <a:r>
              <a:rPr lang="en-US" sz="2000" b="1" spc="50" baseline="-2500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Zapf Dingbats"/>
                <a:ea typeface="Zapf Dingbats"/>
                <a:cs typeface="Zapf Dingbats"/>
                <a:sym typeface="Zapf Dingbats"/>
              </a:rPr>
              <a:t>★</a:t>
            </a:r>
            <a:endParaRPr lang="en-US" sz="2000" b="1" spc="50" baseline="-2500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mj-lt"/>
            </a:endParaRPr>
          </a:p>
        </p:txBody>
      </p:sp>
      <p:sp>
        <p:nvSpPr>
          <p:cNvPr id="6" name="TextBox 5"/>
          <p:cNvSpPr txBox="1"/>
          <p:nvPr/>
        </p:nvSpPr>
        <p:spPr>
          <a:xfrm>
            <a:off x="7074568" y="6464618"/>
            <a:ext cx="1805675" cy="338554"/>
          </a:xfrm>
          <a:prstGeom prst="rect">
            <a:avLst/>
          </a:prstGeom>
          <a:noFill/>
        </p:spPr>
        <p:txBody>
          <a:bodyPr wrap="square" rtlCol="0">
            <a:spAutoFit/>
          </a:bodyPr>
          <a:lstStyle/>
          <a:p>
            <a:r>
              <a:rPr lang="en-US" sz="1600" dirty="0" err="1" smtClean="0"/>
              <a:t>Fitts</a:t>
            </a:r>
            <a:r>
              <a:rPr lang="en-US" sz="1600" dirty="0" smtClean="0"/>
              <a:t> et al. (2017)</a:t>
            </a:r>
            <a:endParaRPr lang="en-US" sz="1600" dirty="0"/>
          </a:p>
        </p:txBody>
      </p:sp>
    </p:spTree>
    <p:extLst>
      <p:ext uri="{BB962C8B-B14F-4D97-AF65-F5344CB8AC3E}">
        <p14:creationId xmlns:p14="http://schemas.microsoft.com/office/powerpoint/2010/main" val="90328162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3291" y="-381704"/>
            <a:ext cx="8349746" cy="1371600"/>
          </a:xfrm>
        </p:spPr>
        <p:txBody>
          <a:bodyPr>
            <a:normAutofit/>
          </a:bodyPr>
          <a:lstStyle/>
          <a:p>
            <a:r>
              <a:rPr lang="en-US" sz="3200" smtClean="0"/>
              <a:t>r</a:t>
            </a:r>
            <a:r>
              <a:rPr lang="en-US" sz="3200" baseline="-25000" smtClean="0"/>
              <a:t>1/2 </a:t>
            </a:r>
            <a:r>
              <a:rPr lang="en-US" sz="3200" dirty="0" smtClean="0"/>
              <a:t>marks extent </a:t>
            </a:r>
            <a:r>
              <a:rPr lang="en-US" sz="3200" smtClean="0"/>
              <a:t>of reduction</a:t>
            </a:r>
            <a:endParaRPr lang="en-US" sz="3200" dirty="0"/>
          </a:p>
        </p:txBody>
      </p:sp>
      <p:pic>
        <p:nvPicPr>
          <p:cNvPr id="7" name="Content Placeholder 6" descr="fig7_radden_ratio.pdf"/>
          <p:cNvPicPr>
            <a:picLocks noGrp="1" noChangeAspect="1"/>
          </p:cNvPicPr>
          <p:nvPr>
            <p:ph idx="1"/>
          </p:nvPr>
        </p:nvPicPr>
        <p:blipFill>
          <a:blip r:embed="rId3">
            <a:extLst>
              <a:ext uri="{28A0092B-C50C-407E-A947-70E740481C1C}">
                <a14:useLocalDpi xmlns:a14="http://schemas.microsoft.com/office/drawing/2010/main" val="0"/>
              </a:ext>
            </a:extLst>
          </a:blip>
          <a:srcRect l="-28364" r="-28364"/>
          <a:stretch>
            <a:fillRect/>
          </a:stretch>
        </p:blipFill>
        <p:spPr>
          <a:xfrm>
            <a:off x="-371660" y="1112813"/>
            <a:ext cx="9558873" cy="5486396"/>
          </a:xfrm>
        </p:spPr>
      </p:pic>
      <p:sp>
        <p:nvSpPr>
          <p:cNvPr id="9" name="Right Arrow 8"/>
          <p:cNvSpPr/>
          <p:nvPr/>
        </p:nvSpPr>
        <p:spPr>
          <a:xfrm rot="5400000">
            <a:off x="-908863" y="2749370"/>
            <a:ext cx="3373962" cy="1323746"/>
          </a:xfrm>
          <a:prstGeom prst="rightArrow">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
        <p:nvSpPr>
          <p:cNvPr id="10" name="TextBox 9"/>
          <p:cNvSpPr txBox="1"/>
          <p:nvPr/>
        </p:nvSpPr>
        <p:spPr>
          <a:xfrm rot="16200000">
            <a:off x="-1191197" y="2910650"/>
            <a:ext cx="3935307" cy="400110"/>
          </a:xfrm>
          <a:prstGeom prst="rect">
            <a:avLst/>
          </a:prstGeom>
          <a:noFill/>
          <a:effectLst>
            <a:innerShdw blurRad="63500" dist="50800" dir="2700000">
              <a:prstClr val="black">
                <a:alpha val="50000"/>
              </a:prstClr>
            </a:innerShdw>
          </a:effectLst>
        </p:spPr>
        <p:txBody>
          <a:bodyPr wrap="square" rtlCol="0">
            <a:spAutoFit/>
          </a:bodyPr>
          <a:lstStyle/>
          <a:p>
            <a:pPr algn="ctr"/>
            <a:r>
              <a:rPr lang="en-US" sz="2000"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mj-lt"/>
              </a:rPr>
              <a:t>Increasing M</a:t>
            </a:r>
            <a:r>
              <a:rPr lang="en-US" sz="2000" b="1" spc="50" baseline="-2500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Zapf Dingbats"/>
                <a:ea typeface="Zapf Dingbats"/>
                <a:cs typeface="Zapf Dingbats"/>
                <a:sym typeface="Zapf Dingbats"/>
              </a:rPr>
              <a:t>★</a:t>
            </a:r>
            <a:endParaRPr lang="en-US" sz="2000" b="1" spc="50" baseline="-2500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mj-lt"/>
            </a:endParaRPr>
          </a:p>
        </p:txBody>
      </p:sp>
      <p:cxnSp>
        <p:nvCxnSpPr>
          <p:cNvPr id="11" name="Straight Connector 10"/>
          <p:cNvCxnSpPr/>
          <p:nvPr/>
        </p:nvCxnSpPr>
        <p:spPr>
          <a:xfrm>
            <a:off x="4700060" y="1198529"/>
            <a:ext cx="0" cy="4668896"/>
          </a:xfrm>
          <a:prstGeom prst="line">
            <a:avLst/>
          </a:prstGeom>
          <a:ln w="28575" cmpd="sng">
            <a:solidFill>
              <a:schemeClr val="tx1"/>
            </a:solidFill>
            <a:prstDash val="lgDash"/>
          </a:ln>
        </p:spPr>
        <p:style>
          <a:lnRef idx="2">
            <a:schemeClr val="dk1"/>
          </a:lnRef>
          <a:fillRef idx="0">
            <a:schemeClr val="dk1"/>
          </a:fillRef>
          <a:effectRef idx="1">
            <a:schemeClr val="dk1"/>
          </a:effectRef>
          <a:fontRef idx="minor">
            <a:schemeClr val="tx1"/>
          </a:fontRef>
        </p:style>
      </p:cxnSp>
      <p:sp>
        <p:nvSpPr>
          <p:cNvPr id="8" name="TextBox 7"/>
          <p:cNvSpPr txBox="1"/>
          <p:nvPr/>
        </p:nvSpPr>
        <p:spPr>
          <a:xfrm>
            <a:off x="7074568" y="6464618"/>
            <a:ext cx="1805675" cy="338554"/>
          </a:xfrm>
          <a:prstGeom prst="rect">
            <a:avLst/>
          </a:prstGeom>
          <a:noFill/>
        </p:spPr>
        <p:txBody>
          <a:bodyPr wrap="square" rtlCol="0">
            <a:spAutoFit/>
          </a:bodyPr>
          <a:lstStyle/>
          <a:p>
            <a:r>
              <a:rPr lang="en-US" sz="1600" dirty="0" err="1" smtClean="0"/>
              <a:t>Fitts</a:t>
            </a:r>
            <a:r>
              <a:rPr lang="en-US" sz="1600" dirty="0" smtClean="0"/>
              <a:t> et al. (2017)</a:t>
            </a:r>
            <a:endParaRPr lang="en-US" sz="1600" dirty="0"/>
          </a:p>
        </p:txBody>
      </p:sp>
    </p:spTree>
    <p:extLst>
      <p:ext uri="{BB962C8B-B14F-4D97-AF65-F5344CB8AC3E}">
        <p14:creationId xmlns:p14="http://schemas.microsoft.com/office/powerpoint/2010/main" val="33157732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7024"/>
            <a:ext cx="7720672" cy="1371600"/>
          </a:xfrm>
        </p:spPr>
        <p:txBody>
          <a:bodyPr>
            <a:normAutofit fontScale="90000"/>
          </a:bodyPr>
          <a:lstStyle/>
          <a:p>
            <a:r>
              <a:rPr lang="en-US" dirty="0" smtClean="0"/>
              <a:t>Central density reduction </a:t>
            </a:r>
            <a:r>
              <a:rPr lang="en-US" dirty="0" err="1" smtClean="0"/>
              <a:t>vs</a:t>
            </a:r>
            <a:r>
              <a:rPr lang="en-US" dirty="0" smtClean="0"/>
              <a:t> stellar mass</a:t>
            </a:r>
            <a:endParaRPr lang="en-US" dirty="0"/>
          </a:p>
        </p:txBody>
      </p:sp>
      <p:pic>
        <p:nvPicPr>
          <p:cNvPr id="4" name="Content Placeholder 3" descr="fig8_rhohydrorhodmo_vs_mstar.pdf"/>
          <p:cNvPicPr>
            <a:picLocks noGrp="1" noChangeAspect="1"/>
          </p:cNvPicPr>
          <p:nvPr>
            <p:ph idx="1"/>
          </p:nvPr>
        </p:nvPicPr>
        <p:blipFill>
          <a:blip r:embed="rId3">
            <a:extLst>
              <a:ext uri="{28A0092B-C50C-407E-A947-70E740481C1C}">
                <a14:useLocalDpi xmlns:a14="http://schemas.microsoft.com/office/drawing/2010/main" val="0"/>
              </a:ext>
            </a:extLst>
          </a:blip>
          <a:srcRect l="-39480" r="-39480"/>
          <a:stretch>
            <a:fillRect/>
          </a:stretch>
        </p:blipFill>
        <p:spPr>
          <a:xfrm>
            <a:off x="-305972" y="1358438"/>
            <a:ext cx="9558871" cy="5486395"/>
          </a:xfrm>
        </p:spPr>
      </p:pic>
      <p:sp>
        <p:nvSpPr>
          <p:cNvPr id="5" name="TextBox 4"/>
          <p:cNvSpPr txBox="1"/>
          <p:nvPr/>
        </p:nvSpPr>
        <p:spPr>
          <a:xfrm>
            <a:off x="7074568" y="6464618"/>
            <a:ext cx="1805675" cy="338554"/>
          </a:xfrm>
          <a:prstGeom prst="rect">
            <a:avLst/>
          </a:prstGeom>
          <a:noFill/>
        </p:spPr>
        <p:txBody>
          <a:bodyPr wrap="square" rtlCol="0">
            <a:spAutoFit/>
          </a:bodyPr>
          <a:lstStyle/>
          <a:p>
            <a:r>
              <a:rPr lang="en-US" sz="1600" dirty="0" err="1" smtClean="0"/>
              <a:t>Fitts</a:t>
            </a:r>
            <a:r>
              <a:rPr lang="en-US" sz="1600" dirty="0" smtClean="0"/>
              <a:t> et al. (2017)</a:t>
            </a:r>
            <a:endParaRPr lang="en-US" sz="1600" dirty="0"/>
          </a:p>
        </p:txBody>
      </p:sp>
    </p:spTree>
    <p:extLst>
      <p:ext uri="{BB962C8B-B14F-4D97-AF65-F5344CB8AC3E}">
        <p14:creationId xmlns:p14="http://schemas.microsoft.com/office/powerpoint/2010/main" val="199485721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718"/>
            <a:ext cx="7276454" cy="1371600"/>
          </a:xfrm>
        </p:spPr>
        <p:txBody>
          <a:bodyPr>
            <a:normAutofit/>
          </a:bodyPr>
          <a:lstStyle/>
          <a:p>
            <a:r>
              <a:rPr lang="en-US" dirty="0" smtClean="0"/>
              <a:t>DMO central density + Stellar mass</a:t>
            </a:r>
            <a:endParaRPr lang="en-US" dirty="0"/>
          </a:p>
        </p:txBody>
      </p:sp>
      <p:pic>
        <p:nvPicPr>
          <p:cNvPr id="4" name="Content Placeholder 3" descr="fig9_dbl_raddenpros.pdf"/>
          <p:cNvPicPr>
            <a:picLocks noGrp="1" noChangeAspect="1"/>
          </p:cNvPicPr>
          <p:nvPr>
            <p:ph idx="1"/>
          </p:nvPr>
        </p:nvPicPr>
        <p:blipFill>
          <a:blip r:embed="rId2">
            <a:extLst>
              <a:ext uri="{28A0092B-C50C-407E-A947-70E740481C1C}">
                <a14:useLocalDpi xmlns:a14="http://schemas.microsoft.com/office/drawing/2010/main" val="0"/>
              </a:ext>
            </a:extLst>
          </a:blip>
          <a:srcRect t="-15727" b="-15727"/>
          <a:stretch>
            <a:fillRect/>
          </a:stretch>
        </p:blipFill>
        <p:spPr>
          <a:xfrm>
            <a:off x="190846" y="1211353"/>
            <a:ext cx="8762306" cy="5029199"/>
          </a:xfrm>
        </p:spPr>
      </p:pic>
      <p:sp>
        <p:nvSpPr>
          <p:cNvPr id="6" name="TextBox 5"/>
          <p:cNvSpPr txBox="1"/>
          <p:nvPr/>
        </p:nvSpPr>
        <p:spPr>
          <a:xfrm>
            <a:off x="7074568" y="6464618"/>
            <a:ext cx="1805675" cy="338554"/>
          </a:xfrm>
          <a:prstGeom prst="rect">
            <a:avLst/>
          </a:prstGeom>
          <a:noFill/>
        </p:spPr>
        <p:txBody>
          <a:bodyPr wrap="square" rtlCol="0">
            <a:spAutoFit/>
          </a:bodyPr>
          <a:lstStyle/>
          <a:p>
            <a:r>
              <a:rPr lang="en-US" sz="1600" dirty="0" err="1" smtClean="0"/>
              <a:t>Fitts</a:t>
            </a:r>
            <a:r>
              <a:rPr lang="en-US" sz="1600" dirty="0" smtClean="0"/>
              <a:t> et al. (2017)</a:t>
            </a:r>
            <a:endParaRPr lang="en-US" sz="1600" dirty="0"/>
          </a:p>
        </p:txBody>
      </p:sp>
    </p:spTree>
    <p:extLst>
      <p:ext uri="{BB962C8B-B14F-4D97-AF65-F5344CB8AC3E}">
        <p14:creationId xmlns:p14="http://schemas.microsoft.com/office/powerpoint/2010/main" val="183411084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718"/>
            <a:ext cx="7276454" cy="1371600"/>
          </a:xfrm>
        </p:spPr>
        <p:txBody>
          <a:bodyPr>
            <a:normAutofit/>
          </a:bodyPr>
          <a:lstStyle/>
          <a:p>
            <a:r>
              <a:rPr lang="en-US" dirty="0" smtClean="0"/>
              <a:t>DMO central density + Stellar mass</a:t>
            </a:r>
            <a:endParaRPr lang="en-US" dirty="0"/>
          </a:p>
        </p:txBody>
      </p:sp>
      <p:pic>
        <p:nvPicPr>
          <p:cNvPr id="4" name="Content Placeholder 3" descr="fig9_dbl_raddenpros.pdf"/>
          <p:cNvPicPr>
            <a:picLocks noGrp="1" noChangeAspect="1"/>
          </p:cNvPicPr>
          <p:nvPr>
            <p:ph idx="1"/>
          </p:nvPr>
        </p:nvPicPr>
        <p:blipFill>
          <a:blip r:embed="rId2">
            <a:extLst>
              <a:ext uri="{28A0092B-C50C-407E-A947-70E740481C1C}">
                <a14:useLocalDpi xmlns:a14="http://schemas.microsoft.com/office/drawing/2010/main" val="0"/>
              </a:ext>
            </a:extLst>
          </a:blip>
          <a:srcRect t="-15727" b="-15727"/>
          <a:stretch>
            <a:fillRect/>
          </a:stretch>
        </p:blipFill>
        <p:spPr>
          <a:xfrm>
            <a:off x="190846" y="1211353"/>
            <a:ext cx="8762306" cy="5029199"/>
          </a:xfrm>
        </p:spPr>
      </p:pic>
      <p:sp>
        <p:nvSpPr>
          <p:cNvPr id="6" name="TextBox 5"/>
          <p:cNvSpPr txBox="1"/>
          <p:nvPr/>
        </p:nvSpPr>
        <p:spPr>
          <a:xfrm>
            <a:off x="7074568" y="6464618"/>
            <a:ext cx="1805675" cy="338554"/>
          </a:xfrm>
          <a:prstGeom prst="rect">
            <a:avLst/>
          </a:prstGeom>
          <a:noFill/>
        </p:spPr>
        <p:txBody>
          <a:bodyPr wrap="square" rtlCol="0">
            <a:spAutoFit/>
          </a:bodyPr>
          <a:lstStyle/>
          <a:p>
            <a:r>
              <a:rPr lang="en-US" sz="1600" dirty="0" err="1" smtClean="0"/>
              <a:t>Fitts</a:t>
            </a:r>
            <a:r>
              <a:rPr lang="en-US" sz="1600" dirty="0" smtClean="0"/>
              <a:t> et al. (2017)</a:t>
            </a:r>
            <a:endParaRPr lang="en-US" sz="1600" dirty="0"/>
          </a:p>
        </p:txBody>
      </p:sp>
      <p:cxnSp>
        <p:nvCxnSpPr>
          <p:cNvPr id="5" name="Straight Connector 4"/>
          <p:cNvCxnSpPr/>
          <p:nvPr/>
        </p:nvCxnSpPr>
        <p:spPr>
          <a:xfrm>
            <a:off x="969513" y="2007881"/>
            <a:ext cx="3360959" cy="0"/>
          </a:xfrm>
          <a:prstGeom prst="line">
            <a:avLst/>
          </a:prstGeom>
          <a:ln w="889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V="1">
            <a:off x="1000509" y="4910179"/>
            <a:ext cx="3329963" cy="30996"/>
          </a:xfrm>
          <a:prstGeom prst="line">
            <a:avLst/>
          </a:prstGeom>
          <a:ln w="762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330472" y="2007881"/>
            <a:ext cx="0" cy="2902298"/>
          </a:xfrm>
          <a:prstGeom prst="line">
            <a:avLst/>
          </a:prstGeom>
          <a:ln w="762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969513" y="2007881"/>
            <a:ext cx="0" cy="2968345"/>
          </a:xfrm>
          <a:prstGeom prst="line">
            <a:avLst/>
          </a:prstGeom>
          <a:ln w="76200">
            <a:solidFill>
              <a:srgbClr val="00B0F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034610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Stellar mass </a:t>
            </a:r>
            <a:r>
              <a:rPr lang="en-US" dirty="0" err="1" smtClean="0"/>
              <a:t>vs</a:t>
            </a:r>
            <a:r>
              <a:rPr lang="en-US" dirty="0" smtClean="0"/>
              <a:t> </a:t>
            </a:r>
            <a:r>
              <a:rPr lang="en-US" dirty="0" err="1" smtClean="0"/>
              <a:t>dmo</a:t>
            </a:r>
            <a:r>
              <a:rPr lang="en-US" dirty="0" smtClean="0"/>
              <a:t> central density</a:t>
            </a:r>
            <a:endParaRPr lang="en-US" dirty="0"/>
          </a:p>
        </p:txBody>
      </p:sp>
      <p:pic>
        <p:nvPicPr>
          <p:cNvPr id="4" name="Content Placeholder 3" descr="fig10_mstar_vs_rhodmo.pdf"/>
          <p:cNvPicPr>
            <a:picLocks noGrp="1" noChangeAspect="1"/>
          </p:cNvPicPr>
          <p:nvPr>
            <p:ph idx="1"/>
          </p:nvPr>
        </p:nvPicPr>
        <p:blipFill>
          <a:blip r:embed="rId2">
            <a:extLst>
              <a:ext uri="{28A0092B-C50C-407E-A947-70E740481C1C}">
                <a14:useLocalDpi xmlns:a14="http://schemas.microsoft.com/office/drawing/2010/main" val="0"/>
              </a:ext>
            </a:extLst>
          </a:blip>
          <a:srcRect l="-39904" r="-39904"/>
          <a:stretch>
            <a:fillRect/>
          </a:stretch>
        </p:blipFill>
        <p:spPr>
          <a:xfrm>
            <a:off x="-327868" y="1369384"/>
            <a:ext cx="9558881" cy="5486400"/>
          </a:xfrm>
        </p:spPr>
      </p:pic>
      <p:sp>
        <p:nvSpPr>
          <p:cNvPr id="5" name="TextBox 4"/>
          <p:cNvSpPr txBox="1"/>
          <p:nvPr/>
        </p:nvSpPr>
        <p:spPr>
          <a:xfrm>
            <a:off x="7074568" y="6464618"/>
            <a:ext cx="1805675" cy="338554"/>
          </a:xfrm>
          <a:prstGeom prst="rect">
            <a:avLst/>
          </a:prstGeom>
          <a:noFill/>
        </p:spPr>
        <p:txBody>
          <a:bodyPr wrap="square" rtlCol="0">
            <a:spAutoFit/>
          </a:bodyPr>
          <a:lstStyle/>
          <a:p>
            <a:r>
              <a:rPr lang="en-US" sz="1600" dirty="0" err="1" smtClean="0"/>
              <a:t>Fitts</a:t>
            </a:r>
            <a:r>
              <a:rPr lang="en-US" sz="1600" dirty="0" smtClean="0"/>
              <a:t> et al. (2017)</a:t>
            </a:r>
            <a:endParaRPr lang="en-US" sz="1600" dirty="0"/>
          </a:p>
        </p:txBody>
      </p:sp>
    </p:spTree>
    <p:extLst>
      <p:ext uri="{BB962C8B-B14F-4D97-AF65-F5344CB8AC3E}">
        <p14:creationId xmlns:p14="http://schemas.microsoft.com/office/powerpoint/2010/main" val="92077010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Simulated cosmic web-6bGnQ9UdCdQ">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451811" y="329181"/>
            <a:ext cx="6159487" cy="6159487"/>
          </a:xfrm>
        </p:spPr>
      </p:pic>
      <p:sp>
        <p:nvSpPr>
          <p:cNvPr id="5" name="TextBox 4"/>
          <p:cNvSpPr txBox="1"/>
          <p:nvPr/>
        </p:nvSpPr>
        <p:spPr>
          <a:xfrm>
            <a:off x="5727032" y="6488668"/>
            <a:ext cx="4395537" cy="307777"/>
          </a:xfrm>
          <a:prstGeom prst="rect">
            <a:avLst/>
          </a:prstGeom>
          <a:noFill/>
        </p:spPr>
        <p:txBody>
          <a:bodyPr wrap="square" rtlCol="0">
            <a:spAutoFit/>
          </a:bodyPr>
          <a:lstStyle/>
          <a:p>
            <a:r>
              <a:rPr lang="en-US" sz="1400" dirty="0" smtClean="0"/>
              <a:t>Doug </a:t>
            </a:r>
            <a:r>
              <a:rPr lang="en-US" sz="1400" dirty="0" err="1" smtClean="0"/>
              <a:t>Rennehan</a:t>
            </a:r>
            <a:r>
              <a:rPr lang="en-US" sz="1400" dirty="0" smtClean="0"/>
              <a:t>, University of Victoria</a:t>
            </a:r>
            <a:endParaRPr lang="en-US" sz="1400" dirty="0"/>
          </a:p>
        </p:txBody>
      </p:sp>
    </p:spTree>
    <p:extLst>
      <p:ext uri="{BB962C8B-B14F-4D97-AF65-F5344CB8AC3E}">
        <p14:creationId xmlns:p14="http://schemas.microsoft.com/office/powerpoint/2010/main" val="291322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50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Central density Recap</a:t>
            </a:r>
            <a:endParaRPr lang="en-US" dirty="0"/>
          </a:p>
        </p:txBody>
      </p:sp>
      <p:sp>
        <p:nvSpPr>
          <p:cNvPr id="3" name="Content Placeholder 2"/>
          <p:cNvSpPr>
            <a:spLocks noGrp="1"/>
          </p:cNvSpPr>
          <p:nvPr>
            <p:ph idx="1"/>
          </p:nvPr>
        </p:nvSpPr>
        <p:spPr/>
        <p:txBody>
          <a:bodyPr>
            <a:noAutofit/>
          </a:bodyPr>
          <a:lstStyle/>
          <a:p>
            <a:pPr marL="342900" indent="-342900">
              <a:buFont typeface="Arial" charset="0"/>
              <a:buChar char="•"/>
            </a:pPr>
            <a:r>
              <a:rPr lang="en-US" sz="1800" dirty="0"/>
              <a:t>Early dark matter mass → present-day stellar mass</a:t>
            </a:r>
          </a:p>
          <a:p>
            <a:pPr marL="800100" lvl="1" indent="-342900">
              <a:buFont typeface="Arial"/>
              <a:buChar char="•"/>
            </a:pPr>
            <a:r>
              <a:rPr lang="en-US" sz="1800" dirty="0" smtClean="0"/>
              <a:t>higher </a:t>
            </a:r>
            <a:r>
              <a:rPr lang="en-US" sz="1800" dirty="0"/>
              <a:t>concentration, higher V</a:t>
            </a:r>
            <a:r>
              <a:rPr lang="en-US" sz="1800" baseline="-25000" dirty="0"/>
              <a:t>max</a:t>
            </a:r>
            <a:r>
              <a:rPr lang="en-US" sz="1800" dirty="0"/>
              <a:t> halos build up more stellar mass </a:t>
            </a:r>
            <a:r>
              <a:rPr lang="en-US" sz="1800" dirty="0" smtClean="0"/>
              <a:t>earlier</a:t>
            </a:r>
          </a:p>
          <a:p>
            <a:pPr marL="342900" indent="-342900">
              <a:buFont typeface="Arial"/>
              <a:buChar char="•"/>
            </a:pPr>
            <a:r>
              <a:rPr lang="en-US" sz="1800" dirty="0"/>
              <a:t>M</a:t>
            </a:r>
            <a:r>
              <a:rPr lang="en-US" sz="1800" baseline="-25000" dirty="0">
                <a:latin typeface="Zapf Dingbats"/>
                <a:ea typeface="Zapf Dingbats"/>
                <a:cs typeface="Zapf Dingbats"/>
                <a:sym typeface="Zapf Dingbats"/>
              </a:rPr>
              <a:t>★</a:t>
            </a:r>
            <a:r>
              <a:rPr lang="en-US" sz="1800" dirty="0"/>
              <a:t>(z=0) correlates well with density reduction</a:t>
            </a:r>
          </a:p>
          <a:p>
            <a:pPr marL="800100" lvl="1" indent="-342900">
              <a:buFont typeface="Arial"/>
              <a:buChar char="•"/>
            </a:pPr>
            <a:r>
              <a:rPr lang="en-US" sz="1800" dirty="0"/>
              <a:t>No modification from dark-matter-only simulations below M</a:t>
            </a:r>
            <a:r>
              <a:rPr lang="en-US" sz="1800" baseline="-25000" dirty="0">
                <a:latin typeface="Zapf Dingbats"/>
                <a:ea typeface="Zapf Dingbats"/>
                <a:cs typeface="Zapf Dingbats"/>
                <a:sym typeface="Zapf Dingbats"/>
              </a:rPr>
              <a:t>★</a:t>
            </a:r>
            <a:r>
              <a:rPr lang="en-US" sz="1800" dirty="0"/>
              <a:t>~10</a:t>
            </a:r>
            <a:r>
              <a:rPr lang="en-US" sz="1800" baseline="30000" dirty="0"/>
              <a:t>6</a:t>
            </a:r>
            <a:r>
              <a:rPr lang="en-US" sz="1800" dirty="0"/>
              <a:t> M</a:t>
            </a:r>
            <a:r>
              <a:rPr lang="en-US" sz="1800" baseline="-25000" dirty="0">
                <a:latin typeface="Wingdings"/>
                <a:ea typeface="Wingdings"/>
                <a:cs typeface="Wingdings"/>
                <a:sym typeface="Wingdings"/>
              </a:rPr>
              <a:t></a:t>
            </a:r>
            <a:r>
              <a:rPr lang="en-US" sz="1800" dirty="0"/>
              <a:t>, density reduction and dark matter cores at higher stellar </a:t>
            </a:r>
            <a:r>
              <a:rPr lang="en-US" sz="1800" dirty="0" smtClean="0"/>
              <a:t>masses</a:t>
            </a:r>
          </a:p>
          <a:p>
            <a:pPr marL="342900" indent="-342900">
              <a:buFont typeface="Arial"/>
              <a:buChar char="•"/>
            </a:pPr>
            <a:r>
              <a:rPr lang="en-US" sz="1800" dirty="0" smtClean="0"/>
              <a:t>Central density </a:t>
            </a:r>
            <a:r>
              <a:rPr lang="en-US" sz="1800" dirty="0"/>
              <a:t>in the dark-matter-only version of each </a:t>
            </a:r>
            <a:r>
              <a:rPr lang="en-US" sz="1800" dirty="0"/>
              <a:t>halo → present-day </a:t>
            </a:r>
            <a:r>
              <a:rPr lang="en-US" sz="1800" dirty="0" smtClean="0"/>
              <a:t>stellar mass. </a:t>
            </a:r>
            <a:endParaRPr lang="en-US" sz="1800" dirty="0"/>
          </a:p>
          <a:p>
            <a:pPr marL="800100" lvl="1" indent="-342900">
              <a:buFont typeface="Arial"/>
              <a:buChar char="•"/>
            </a:pPr>
            <a:r>
              <a:rPr lang="en-US" sz="1800" dirty="0"/>
              <a:t>Central density in DMO simulations </a:t>
            </a:r>
            <a:r>
              <a:rPr lang="en-US" sz="1800" dirty="0" smtClean="0"/>
              <a:t>may serve </a:t>
            </a:r>
            <a:r>
              <a:rPr lang="en-US" sz="1800" dirty="0"/>
              <a:t>as a "second parameter" in setting stellar masses at fixed dark matter halo mass. </a:t>
            </a:r>
          </a:p>
          <a:p>
            <a:pPr marL="342900" indent="-342900">
              <a:buFont typeface="Arial"/>
              <a:buChar char="•"/>
            </a:pPr>
            <a:endParaRPr lang="en-US" sz="1800" dirty="0" smtClean="0"/>
          </a:p>
        </p:txBody>
      </p:sp>
    </p:spTree>
    <p:extLst>
      <p:ext uri="{BB962C8B-B14F-4D97-AF65-F5344CB8AC3E}">
        <p14:creationId xmlns:p14="http://schemas.microsoft.com/office/powerpoint/2010/main" val="127014187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dirty="0"/>
          </a:p>
        </p:txBody>
      </p:sp>
      <p:sp>
        <p:nvSpPr>
          <p:cNvPr id="2" name="Title 1"/>
          <p:cNvSpPr>
            <a:spLocks noGrp="1"/>
          </p:cNvSpPr>
          <p:nvPr>
            <p:ph type="title"/>
          </p:nvPr>
        </p:nvSpPr>
        <p:spPr>
          <a:xfrm>
            <a:off x="971227" y="1935023"/>
            <a:ext cx="7105973" cy="1371600"/>
          </a:xfrm>
        </p:spPr>
        <p:txBody>
          <a:bodyPr>
            <a:normAutofit fontScale="90000"/>
          </a:bodyPr>
          <a:lstStyle/>
          <a:p>
            <a:pPr algn="ctr"/>
            <a:r>
              <a:rPr lang="en-US" dirty="0" smtClean="0"/>
              <a:t>But Does the inclusion of baryons sufficiently address TBTF?</a:t>
            </a:r>
            <a:endParaRPr lang="en-US" dirty="0"/>
          </a:p>
        </p:txBody>
      </p:sp>
    </p:spTree>
    <p:extLst>
      <p:ext uri="{BB962C8B-B14F-4D97-AF65-F5344CB8AC3E}">
        <p14:creationId xmlns:p14="http://schemas.microsoft.com/office/powerpoint/2010/main" val="31954276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field dwarfs still present a problem</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753785" y="1752600"/>
            <a:ext cx="5026829" cy="4373563"/>
          </a:xfrm>
        </p:spPr>
      </p:pic>
      <p:sp>
        <p:nvSpPr>
          <p:cNvPr id="5" name="TextBox 4"/>
          <p:cNvSpPr txBox="1"/>
          <p:nvPr/>
        </p:nvSpPr>
        <p:spPr>
          <a:xfrm>
            <a:off x="6028842" y="6505175"/>
            <a:ext cx="3115158" cy="338554"/>
          </a:xfrm>
          <a:prstGeom prst="rect">
            <a:avLst/>
          </a:prstGeom>
          <a:noFill/>
        </p:spPr>
        <p:txBody>
          <a:bodyPr wrap="square" rtlCol="0">
            <a:spAutoFit/>
          </a:bodyPr>
          <a:lstStyle/>
          <a:p>
            <a:r>
              <a:rPr lang="en-US" sz="1600" dirty="0" smtClean="0"/>
              <a:t>Bullock &amp; Boylan-</a:t>
            </a:r>
            <a:r>
              <a:rPr lang="en-US" sz="1600" dirty="0" err="1" smtClean="0"/>
              <a:t>Kolchin</a:t>
            </a:r>
            <a:r>
              <a:rPr lang="en-US" sz="1600" dirty="0" smtClean="0"/>
              <a:t> 2017</a:t>
            </a:r>
            <a:endParaRPr lang="en-US" sz="1600" dirty="0"/>
          </a:p>
        </p:txBody>
      </p:sp>
    </p:spTree>
    <p:extLst>
      <p:ext uri="{BB962C8B-B14F-4D97-AF65-F5344CB8AC3E}">
        <p14:creationId xmlns:p14="http://schemas.microsoft.com/office/powerpoint/2010/main" val="9509746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152718"/>
            <a:ext cx="7136969" cy="1371600"/>
          </a:xfrm>
        </p:spPr>
        <p:txBody>
          <a:bodyPr>
            <a:normAutofit fontScale="90000"/>
          </a:bodyPr>
          <a:lstStyle/>
          <a:p>
            <a:r>
              <a:rPr lang="en-US" dirty="0" smtClean="0"/>
              <a:t>Looking beyond the </a:t>
            </a:r>
            <a:r>
              <a:rPr lang="en-US" smtClean="0"/>
              <a:t>standard ΛCDM cosmology</a:t>
            </a:r>
            <a:endParaRPr lang="en-US" dirty="0"/>
          </a:p>
        </p:txBody>
      </p:sp>
      <p:sp>
        <p:nvSpPr>
          <p:cNvPr id="3" name="Content Placeholder 2"/>
          <p:cNvSpPr>
            <a:spLocks noGrp="1"/>
          </p:cNvSpPr>
          <p:nvPr>
            <p:ph idx="1"/>
          </p:nvPr>
        </p:nvSpPr>
        <p:spPr/>
        <p:txBody>
          <a:bodyPr/>
          <a:lstStyle/>
          <a:p>
            <a:pPr marL="342900" indent="-342900">
              <a:buFont typeface="Arial" charset="0"/>
              <a:buChar char="•"/>
            </a:pPr>
            <a:r>
              <a:rPr lang="en-US" dirty="0" smtClean="0"/>
              <a:t>Warm Dark Matter</a:t>
            </a:r>
          </a:p>
          <a:p>
            <a:pPr marL="342900" indent="-342900">
              <a:buFont typeface="Arial" charset="0"/>
              <a:buChar char="•"/>
            </a:pPr>
            <a:r>
              <a:rPr lang="en-US" dirty="0" smtClean="0"/>
              <a:t>Self-interacting Dark Matter</a:t>
            </a:r>
            <a:endParaRPr lang="en-US" dirty="0"/>
          </a:p>
        </p:txBody>
      </p:sp>
    </p:spTree>
    <p:extLst>
      <p:ext uri="{BB962C8B-B14F-4D97-AF65-F5344CB8AC3E}">
        <p14:creationId xmlns:p14="http://schemas.microsoft.com/office/powerpoint/2010/main" val="187789404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Alternate theories of Dark Matter</a:t>
            </a:r>
            <a:endParaRPr lang="en-US" dirty="0"/>
          </a:p>
        </p:txBody>
      </p:sp>
      <p:sp>
        <p:nvSpPr>
          <p:cNvPr id="3" name="Content Placeholder 2"/>
          <p:cNvSpPr>
            <a:spLocks noGrp="1"/>
          </p:cNvSpPr>
          <p:nvPr>
            <p:ph idx="1"/>
          </p:nvPr>
        </p:nvSpPr>
        <p:spPr/>
        <p:txBody>
          <a:bodyPr/>
          <a:lstStyle/>
          <a:p>
            <a:pPr marL="342900" indent="-342900">
              <a:buFont typeface="Arial" charset="0"/>
              <a:buChar char="•"/>
            </a:pPr>
            <a:r>
              <a:rPr lang="en-US" dirty="0" smtClean="0"/>
              <a:t>Warm Dark Matter</a:t>
            </a:r>
          </a:p>
          <a:p>
            <a:pPr marL="342900" indent="-342900">
              <a:buFont typeface="Arial" charset="0"/>
              <a:buChar char="•"/>
            </a:pPr>
            <a:r>
              <a:rPr lang="en-US" dirty="0" smtClean="0">
                <a:solidFill>
                  <a:schemeClr val="tx1">
                    <a:alpha val="25000"/>
                  </a:schemeClr>
                </a:solidFill>
              </a:rPr>
              <a:t>Self-interacting Dark Matter</a:t>
            </a:r>
            <a:endParaRPr lang="en-US" dirty="0">
              <a:solidFill>
                <a:schemeClr val="tx1">
                  <a:alpha val="25000"/>
                </a:schemeClr>
              </a:solidFill>
            </a:endParaRPr>
          </a:p>
        </p:txBody>
      </p:sp>
    </p:spTree>
    <p:extLst>
      <p:ext uri="{BB962C8B-B14F-4D97-AF65-F5344CB8AC3E}">
        <p14:creationId xmlns:p14="http://schemas.microsoft.com/office/powerpoint/2010/main" val="560134992"/>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Truncation of </a:t>
            </a:r>
            <a:r>
              <a:rPr lang="en-US" smtClean="0"/>
              <a:t>power spectrum</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54100" y="1875631"/>
            <a:ext cx="6426200" cy="4127500"/>
          </a:xfrm>
        </p:spPr>
      </p:pic>
      <p:sp>
        <p:nvSpPr>
          <p:cNvPr id="6" name="TextBox 5"/>
          <p:cNvSpPr txBox="1"/>
          <p:nvPr/>
        </p:nvSpPr>
        <p:spPr>
          <a:xfrm>
            <a:off x="5994910" y="6519446"/>
            <a:ext cx="2970779" cy="338554"/>
          </a:xfrm>
          <a:prstGeom prst="rect">
            <a:avLst/>
          </a:prstGeom>
          <a:noFill/>
        </p:spPr>
        <p:txBody>
          <a:bodyPr wrap="square" rtlCol="0">
            <a:spAutoFit/>
          </a:bodyPr>
          <a:lstStyle/>
          <a:p>
            <a:r>
              <a:rPr lang="en-US" sz="1600" dirty="0" smtClean="0"/>
              <a:t>Bullock &amp; Boylan-</a:t>
            </a:r>
            <a:r>
              <a:rPr lang="en-US" sz="1600" dirty="0" err="1" smtClean="0"/>
              <a:t>Kolchin</a:t>
            </a:r>
            <a:r>
              <a:rPr lang="en-US" sz="1600" dirty="0" smtClean="0"/>
              <a:t> 2017</a:t>
            </a:r>
            <a:endParaRPr lang="en-US" sz="1600" dirty="0"/>
          </a:p>
        </p:txBody>
      </p:sp>
    </p:spTree>
    <p:extLst>
      <p:ext uri="{BB962C8B-B14F-4D97-AF65-F5344CB8AC3E}">
        <p14:creationId xmlns:p14="http://schemas.microsoft.com/office/powerpoint/2010/main" val="1013173287"/>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Equals less substructure</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74315" y="1868189"/>
            <a:ext cx="4142379" cy="4142379"/>
          </a:xfrm>
        </p:spPr>
      </p:pic>
      <p:pic>
        <p:nvPicPr>
          <p:cNvPr id="5" name="Content Placeholder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16694" y="1868189"/>
            <a:ext cx="4142379" cy="4142379"/>
          </a:xfrm>
          <a:prstGeom prst="rect">
            <a:avLst/>
          </a:prstGeom>
        </p:spPr>
      </p:pic>
      <p:sp>
        <p:nvSpPr>
          <p:cNvPr id="7" name="TextBox 6"/>
          <p:cNvSpPr txBox="1"/>
          <p:nvPr/>
        </p:nvSpPr>
        <p:spPr>
          <a:xfrm>
            <a:off x="5994910" y="6519446"/>
            <a:ext cx="2970779" cy="338554"/>
          </a:xfrm>
          <a:prstGeom prst="rect">
            <a:avLst/>
          </a:prstGeom>
          <a:noFill/>
        </p:spPr>
        <p:txBody>
          <a:bodyPr wrap="square" rtlCol="0">
            <a:spAutoFit/>
          </a:bodyPr>
          <a:lstStyle/>
          <a:p>
            <a:r>
              <a:rPr lang="en-US" sz="1600" dirty="0" smtClean="0"/>
              <a:t>Bullock &amp; Boylan-</a:t>
            </a:r>
            <a:r>
              <a:rPr lang="en-US" sz="1600" dirty="0" err="1" smtClean="0"/>
              <a:t>Kolchin</a:t>
            </a:r>
            <a:r>
              <a:rPr lang="en-US" sz="1600" dirty="0" smtClean="0"/>
              <a:t> 2017</a:t>
            </a:r>
            <a:endParaRPr lang="en-US" sz="1600" dirty="0"/>
          </a:p>
        </p:txBody>
      </p:sp>
    </p:spTree>
    <p:extLst>
      <p:ext uri="{BB962C8B-B14F-4D97-AF65-F5344CB8AC3E}">
        <p14:creationId xmlns:p14="http://schemas.microsoft.com/office/powerpoint/2010/main" val="1221421596"/>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Alternate theories of Dark Matter</a:t>
            </a:r>
            <a:endParaRPr lang="en-US" dirty="0"/>
          </a:p>
        </p:txBody>
      </p:sp>
      <p:sp>
        <p:nvSpPr>
          <p:cNvPr id="3" name="Content Placeholder 2"/>
          <p:cNvSpPr>
            <a:spLocks noGrp="1"/>
          </p:cNvSpPr>
          <p:nvPr>
            <p:ph idx="1"/>
          </p:nvPr>
        </p:nvSpPr>
        <p:spPr/>
        <p:txBody>
          <a:bodyPr/>
          <a:lstStyle/>
          <a:p>
            <a:pPr marL="342900" indent="-342900">
              <a:buFont typeface="Arial" charset="0"/>
              <a:buChar char="•"/>
            </a:pPr>
            <a:r>
              <a:rPr lang="en-US" dirty="0" smtClean="0"/>
              <a:t>Warm Dark Matter</a:t>
            </a:r>
          </a:p>
          <a:p>
            <a:pPr marL="800100" lvl="1" indent="-342900">
              <a:buFont typeface="Arial" charset="0"/>
              <a:buChar char="•"/>
            </a:pPr>
            <a:r>
              <a:rPr lang="en-US" dirty="0"/>
              <a:t>We consider a resonantly produced sterile neutrino with an effective thermal mass of 2 </a:t>
            </a:r>
            <a:r>
              <a:rPr lang="en-US" dirty="0" err="1" smtClean="0"/>
              <a:t>keV</a:t>
            </a:r>
            <a:endParaRPr lang="en-US" dirty="0" smtClean="0"/>
          </a:p>
          <a:p>
            <a:pPr marL="342900" indent="-342900">
              <a:buFont typeface="Arial" charset="0"/>
              <a:buChar char="•"/>
            </a:pPr>
            <a:r>
              <a:rPr lang="en-US" dirty="0" smtClean="0">
                <a:solidFill>
                  <a:schemeClr val="tx1">
                    <a:alpha val="25000"/>
                  </a:schemeClr>
                </a:solidFill>
              </a:rPr>
              <a:t>Self-interacting Dark Matter</a:t>
            </a:r>
            <a:endParaRPr lang="en-US" dirty="0">
              <a:solidFill>
                <a:schemeClr val="tx1">
                  <a:alpha val="25000"/>
                </a:schemeClr>
              </a:solidFill>
            </a:endParaRPr>
          </a:p>
        </p:txBody>
      </p:sp>
    </p:spTree>
    <p:extLst>
      <p:ext uri="{BB962C8B-B14F-4D97-AF65-F5344CB8AC3E}">
        <p14:creationId xmlns:p14="http://schemas.microsoft.com/office/powerpoint/2010/main" val="470774746"/>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718"/>
            <a:ext cx="6576646" cy="1371600"/>
          </a:xfrm>
        </p:spPr>
        <p:txBody>
          <a:bodyPr/>
          <a:lstStyle/>
          <a:p>
            <a:r>
              <a:rPr lang="en-US" dirty="0" smtClean="0"/>
              <a:t>WDM halos have later formation times</a:t>
            </a:r>
            <a:endParaRPr lang="en-US" dirty="0"/>
          </a:p>
        </p:txBody>
      </p:sp>
      <p:pic>
        <p:nvPicPr>
          <p:cNvPr id="3" name="Content Placeholder 2"/>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910571" y="1600021"/>
            <a:ext cx="5249646" cy="4871293"/>
          </a:xfrm>
        </p:spPr>
      </p:pic>
      <p:sp>
        <p:nvSpPr>
          <p:cNvPr id="7" name="TextBox 6"/>
          <p:cNvSpPr txBox="1"/>
          <p:nvPr/>
        </p:nvSpPr>
        <p:spPr>
          <a:xfrm>
            <a:off x="6432884" y="6464618"/>
            <a:ext cx="2447359" cy="338554"/>
          </a:xfrm>
          <a:prstGeom prst="rect">
            <a:avLst/>
          </a:prstGeom>
          <a:noFill/>
        </p:spPr>
        <p:txBody>
          <a:bodyPr wrap="square" rtlCol="0">
            <a:spAutoFit/>
          </a:bodyPr>
          <a:lstStyle/>
          <a:p>
            <a:r>
              <a:rPr lang="en-US" sz="1600" dirty="0" err="1" smtClean="0"/>
              <a:t>Bozek</a:t>
            </a:r>
            <a:r>
              <a:rPr lang="en-US" sz="1600" dirty="0" smtClean="0"/>
              <a:t>, </a:t>
            </a:r>
            <a:r>
              <a:rPr lang="en-US" sz="1600" dirty="0" err="1" smtClean="0"/>
              <a:t>Fitts</a:t>
            </a:r>
            <a:r>
              <a:rPr lang="en-US" sz="1600" dirty="0" smtClean="0"/>
              <a:t> et al. (2018)</a:t>
            </a:r>
            <a:endParaRPr lang="en-US" sz="1600" dirty="0"/>
          </a:p>
        </p:txBody>
      </p:sp>
    </p:spTree>
    <p:extLst>
      <p:ext uri="{BB962C8B-B14F-4D97-AF65-F5344CB8AC3E}">
        <p14:creationId xmlns:p14="http://schemas.microsoft.com/office/powerpoint/2010/main" val="618796081"/>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152718"/>
            <a:ext cx="7121472" cy="1371600"/>
          </a:xfrm>
        </p:spPr>
        <p:txBody>
          <a:bodyPr>
            <a:normAutofit/>
          </a:bodyPr>
          <a:lstStyle/>
          <a:p>
            <a:r>
              <a:rPr lang="en-US" dirty="0" smtClean="0"/>
              <a:t>Later assembly➔ </a:t>
            </a:r>
            <a:br>
              <a:rPr lang="en-US" dirty="0" smtClean="0"/>
            </a:br>
            <a:r>
              <a:rPr lang="en-US" dirty="0" smtClean="0"/>
              <a:t>lower stellar mass</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942418" y="1752600"/>
            <a:ext cx="4649564" cy="4373563"/>
          </a:xfrm>
        </p:spPr>
      </p:pic>
      <p:sp>
        <p:nvSpPr>
          <p:cNvPr id="6" name="TextBox 5"/>
          <p:cNvSpPr txBox="1"/>
          <p:nvPr/>
        </p:nvSpPr>
        <p:spPr>
          <a:xfrm>
            <a:off x="6432884" y="6464618"/>
            <a:ext cx="2447359" cy="338554"/>
          </a:xfrm>
          <a:prstGeom prst="rect">
            <a:avLst/>
          </a:prstGeom>
          <a:noFill/>
        </p:spPr>
        <p:txBody>
          <a:bodyPr wrap="square" rtlCol="0">
            <a:spAutoFit/>
          </a:bodyPr>
          <a:lstStyle/>
          <a:p>
            <a:r>
              <a:rPr lang="en-US" sz="1600" dirty="0" err="1" smtClean="0"/>
              <a:t>Bozek</a:t>
            </a:r>
            <a:r>
              <a:rPr lang="en-US" sz="1600" dirty="0" smtClean="0"/>
              <a:t>, </a:t>
            </a:r>
            <a:r>
              <a:rPr lang="en-US" sz="1600" dirty="0" err="1" smtClean="0"/>
              <a:t>Fitts</a:t>
            </a:r>
            <a:r>
              <a:rPr lang="en-US" sz="1600" dirty="0" smtClean="0"/>
              <a:t> et al. (2018)</a:t>
            </a:r>
            <a:endParaRPr lang="en-US" sz="1600" dirty="0"/>
          </a:p>
        </p:txBody>
      </p:sp>
    </p:spTree>
    <p:extLst>
      <p:ext uri="{BB962C8B-B14F-4D97-AF65-F5344CB8AC3E}">
        <p14:creationId xmlns:p14="http://schemas.microsoft.com/office/powerpoint/2010/main" val="112135977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Small scale issues</a:t>
            </a:r>
            <a:endParaRPr lang="en-US" dirty="0"/>
          </a:p>
        </p:txBody>
      </p:sp>
      <p:sp>
        <p:nvSpPr>
          <p:cNvPr id="3" name="Content Placeholder 2"/>
          <p:cNvSpPr>
            <a:spLocks noGrp="1"/>
          </p:cNvSpPr>
          <p:nvPr>
            <p:ph idx="1"/>
          </p:nvPr>
        </p:nvSpPr>
        <p:spPr/>
        <p:txBody>
          <a:bodyPr>
            <a:normAutofit/>
          </a:bodyPr>
          <a:lstStyle/>
          <a:p>
            <a:pPr marL="342900" indent="-342900">
              <a:buFont typeface="Arial"/>
              <a:buChar char="•"/>
            </a:pPr>
            <a:r>
              <a:rPr lang="en-US" sz="2800" dirty="0" smtClean="0"/>
              <a:t>Missing Satellites </a:t>
            </a:r>
          </a:p>
          <a:p>
            <a:pPr marL="342900" indent="-342900">
              <a:buFont typeface="Arial"/>
              <a:buChar char="•"/>
            </a:pPr>
            <a:r>
              <a:rPr lang="en-US" sz="2800" dirty="0" smtClean="0"/>
              <a:t>Core/cusp </a:t>
            </a:r>
          </a:p>
          <a:p>
            <a:pPr marL="342900" indent="-342900">
              <a:buFont typeface="Arial"/>
              <a:buChar char="•"/>
            </a:pPr>
            <a:r>
              <a:rPr lang="en-US" sz="2800" dirty="0" smtClean="0"/>
              <a:t>Too-Big-to-Fail (TBTF)</a:t>
            </a:r>
            <a:endParaRPr lang="en-US" sz="2800" dirty="0"/>
          </a:p>
        </p:txBody>
      </p:sp>
    </p:spTree>
    <p:extLst>
      <p:ext uri="{BB962C8B-B14F-4D97-AF65-F5344CB8AC3E}">
        <p14:creationId xmlns:p14="http://schemas.microsoft.com/office/powerpoint/2010/main" val="2336962056"/>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152718"/>
            <a:ext cx="7121472" cy="1371600"/>
          </a:xfrm>
        </p:spPr>
        <p:txBody>
          <a:bodyPr>
            <a:normAutofit/>
          </a:bodyPr>
          <a:lstStyle/>
          <a:p>
            <a:r>
              <a:rPr lang="en-US" dirty="0" smtClean="0"/>
              <a:t>Dwarf galaxies w/o old stars unique to WDM</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942418" y="1752600"/>
            <a:ext cx="4649564" cy="4373563"/>
          </a:xfrm>
        </p:spPr>
      </p:pic>
      <p:sp>
        <p:nvSpPr>
          <p:cNvPr id="6" name="Oval 5"/>
          <p:cNvSpPr/>
          <p:nvPr/>
        </p:nvSpPr>
        <p:spPr>
          <a:xfrm>
            <a:off x="4850969" y="3363132"/>
            <a:ext cx="2138766" cy="2402238"/>
          </a:xfrm>
          <a:prstGeom prst="ellipse">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6432884" y="6464618"/>
            <a:ext cx="2447359" cy="338554"/>
          </a:xfrm>
          <a:prstGeom prst="rect">
            <a:avLst/>
          </a:prstGeom>
          <a:noFill/>
        </p:spPr>
        <p:txBody>
          <a:bodyPr wrap="square" rtlCol="0">
            <a:spAutoFit/>
          </a:bodyPr>
          <a:lstStyle/>
          <a:p>
            <a:r>
              <a:rPr lang="en-US" sz="1600" dirty="0" err="1" smtClean="0"/>
              <a:t>Bozek</a:t>
            </a:r>
            <a:r>
              <a:rPr lang="en-US" sz="1600" dirty="0" smtClean="0"/>
              <a:t>, </a:t>
            </a:r>
            <a:r>
              <a:rPr lang="en-US" sz="1600" dirty="0" err="1" smtClean="0"/>
              <a:t>Fitts</a:t>
            </a:r>
            <a:r>
              <a:rPr lang="en-US" sz="1600" dirty="0" smtClean="0"/>
              <a:t> et al. (2018)</a:t>
            </a:r>
            <a:endParaRPr lang="en-US" sz="1600" dirty="0"/>
          </a:p>
        </p:txBody>
      </p:sp>
    </p:spTree>
    <p:extLst>
      <p:ext uri="{BB962C8B-B14F-4D97-AF65-F5344CB8AC3E}">
        <p14:creationId xmlns:p14="http://schemas.microsoft.com/office/powerpoint/2010/main" val="991554952"/>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152718"/>
            <a:ext cx="7338447" cy="1371600"/>
          </a:xfrm>
        </p:spPr>
        <p:txBody>
          <a:bodyPr>
            <a:normAutofit/>
          </a:bodyPr>
          <a:lstStyle/>
          <a:p>
            <a:r>
              <a:rPr lang="en-US" dirty="0" smtClean="0"/>
              <a:t>Comparison to CDM</a:t>
            </a:r>
            <a:br>
              <a:rPr lang="en-US" dirty="0" smtClean="0"/>
            </a:br>
            <a:r>
              <a:rPr lang="en-US" dirty="0" smtClean="0"/>
              <a:t>density profiles</a:t>
            </a:r>
            <a:endParaRPr lang="en-US" dirty="0"/>
          </a:p>
        </p:txBody>
      </p:sp>
      <p:sp>
        <p:nvSpPr>
          <p:cNvPr id="3" name="Content Placeholder 2"/>
          <p:cNvSpPr>
            <a:spLocks noGrp="1"/>
          </p:cNvSpPr>
          <p:nvPr>
            <p:ph idx="1"/>
          </p:nvPr>
        </p:nvSpPr>
        <p:spPr/>
        <p:txBody>
          <a:bodyPr/>
          <a:lstStyle/>
          <a:p>
            <a:endParaRPr lang="en-US"/>
          </a:p>
        </p:txBody>
      </p:sp>
      <p:pic>
        <p:nvPicPr>
          <p:cNvPr id="7" name="Content Placeholder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40252" y="1752600"/>
            <a:ext cx="4853896" cy="4373563"/>
          </a:xfrm>
          <a:prstGeom prst="rect">
            <a:avLst/>
          </a:prstGeom>
        </p:spPr>
      </p:pic>
      <p:sp>
        <p:nvSpPr>
          <p:cNvPr id="8" name="TextBox 7"/>
          <p:cNvSpPr txBox="1"/>
          <p:nvPr/>
        </p:nvSpPr>
        <p:spPr>
          <a:xfrm>
            <a:off x="6432884" y="6464618"/>
            <a:ext cx="2447359" cy="338554"/>
          </a:xfrm>
          <a:prstGeom prst="rect">
            <a:avLst/>
          </a:prstGeom>
          <a:noFill/>
        </p:spPr>
        <p:txBody>
          <a:bodyPr wrap="square" rtlCol="0">
            <a:spAutoFit/>
          </a:bodyPr>
          <a:lstStyle/>
          <a:p>
            <a:r>
              <a:rPr lang="en-US" sz="1600" dirty="0" err="1" smtClean="0"/>
              <a:t>Bozek</a:t>
            </a:r>
            <a:r>
              <a:rPr lang="en-US" sz="1600" dirty="0" smtClean="0"/>
              <a:t>, </a:t>
            </a:r>
            <a:r>
              <a:rPr lang="en-US" sz="1600" dirty="0" err="1" smtClean="0"/>
              <a:t>Fitts</a:t>
            </a:r>
            <a:r>
              <a:rPr lang="en-US" sz="1600" dirty="0" smtClean="0"/>
              <a:t> et al. (2018)</a:t>
            </a:r>
            <a:endParaRPr lang="en-US" sz="1600" dirty="0"/>
          </a:p>
        </p:txBody>
      </p:sp>
    </p:spTree>
    <p:extLst>
      <p:ext uri="{BB962C8B-B14F-4D97-AF65-F5344CB8AC3E}">
        <p14:creationId xmlns:p14="http://schemas.microsoft.com/office/powerpoint/2010/main" val="1761149505"/>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Alternate theories of Dark Matter</a:t>
            </a:r>
            <a:endParaRPr lang="en-US" dirty="0"/>
          </a:p>
        </p:txBody>
      </p:sp>
      <p:sp>
        <p:nvSpPr>
          <p:cNvPr id="3" name="Content Placeholder 2"/>
          <p:cNvSpPr>
            <a:spLocks noGrp="1"/>
          </p:cNvSpPr>
          <p:nvPr>
            <p:ph idx="1"/>
          </p:nvPr>
        </p:nvSpPr>
        <p:spPr/>
        <p:txBody>
          <a:bodyPr/>
          <a:lstStyle/>
          <a:p>
            <a:pPr marL="342900" indent="-342900">
              <a:buFont typeface="Arial" charset="0"/>
              <a:buChar char="•"/>
            </a:pPr>
            <a:r>
              <a:rPr lang="en-US" dirty="0" smtClean="0">
                <a:solidFill>
                  <a:schemeClr val="tx1">
                    <a:alpha val="25000"/>
                  </a:schemeClr>
                </a:solidFill>
              </a:rPr>
              <a:t>Warm Dark Matter</a:t>
            </a:r>
          </a:p>
          <a:p>
            <a:pPr marL="342900" indent="-342900">
              <a:buFont typeface="Arial" charset="0"/>
              <a:buChar char="•"/>
            </a:pPr>
            <a:r>
              <a:rPr lang="en-US" dirty="0" smtClean="0"/>
              <a:t>Self-interacting Dark Matter</a:t>
            </a:r>
            <a:endParaRPr lang="en-US" dirty="0"/>
          </a:p>
        </p:txBody>
      </p:sp>
    </p:spTree>
    <p:extLst>
      <p:ext uri="{BB962C8B-B14F-4D97-AF65-F5344CB8AC3E}">
        <p14:creationId xmlns:p14="http://schemas.microsoft.com/office/powerpoint/2010/main" val="1404812084"/>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152718"/>
            <a:ext cx="6579031" cy="1371600"/>
          </a:xfrm>
        </p:spPr>
        <p:txBody>
          <a:bodyPr>
            <a:normAutofit fontScale="90000"/>
          </a:bodyPr>
          <a:lstStyle/>
          <a:p>
            <a:r>
              <a:rPr lang="en-US" dirty="0" smtClean="0"/>
              <a:t>Self-interaction leads </a:t>
            </a:r>
            <a:r>
              <a:rPr lang="en-US" smtClean="0"/>
              <a:t>to isothermal cores</a:t>
            </a:r>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80418" y="1752600"/>
            <a:ext cx="4373563" cy="4373563"/>
          </a:xfrm>
        </p:spPr>
      </p:pic>
      <p:sp>
        <p:nvSpPr>
          <p:cNvPr id="5" name="TextBox 4"/>
          <p:cNvSpPr txBox="1"/>
          <p:nvPr/>
        </p:nvSpPr>
        <p:spPr>
          <a:xfrm>
            <a:off x="6785811" y="6464618"/>
            <a:ext cx="2094432" cy="338554"/>
          </a:xfrm>
          <a:prstGeom prst="rect">
            <a:avLst/>
          </a:prstGeom>
          <a:noFill/>
        </p:spPr>
        <p:txBody>
          <a:bodyPr wrap="square" rtlCol="0">
            <a:spAutoFit/>
          </a:bodyPr>
          <a:lstStyle/>
          <a:p>
            <a:r>
              <a:rPr lang="en-US" sz="1600" dirty="0" smtClean="0"/>
              <a:t>Elbert et al. (2015)</a:t>
            </a:r>
            <a:endParaRPr lang="en-US" sz="1600" dirty="0"/>
          </a:p>
        </p:txBody>
      </p:sp>
      <p:sp>
        <p:nvSpPr>
          <p:cNvPr id="3" name="Rounded Rectangle 2"/>
          <p:cNvSpPr/>
          <p:nvPr/>
        </p:nvSpPr>
        <p:spPr>
          <a:xfrm>
            <a:off x="2893102" y="5081666"/>
            <a:ext cx="554636" cy="28481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16463974"/>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Alternate theories of Dark Matter</a:t>
            </a:r>
            <a:endParaRPr lang="en-US" dirty="0"/>
          </a:p>
        </p:txBody>
      </p:sp>
      <p:sp>
        <p:nvSpPr>
          <p:cNvPr id="3" name="Content Placeholder 2"/>
          <p:cNvSpPr>
            <a:spLocks noGrp="1"/>
          </p:cNvSpPr>
          <p:nvPr>
            <p:ph idx="1"/>
          </p:nvPr>
        </p:nvSpPr>
        <p:spPr/>
        <p:txBody>
          <a:bodyPr/>
          <a:lstStyle/>
          <a:p>
            <a:pPr marL="342900" indent="-342900">
              <a:buFont typeface="Arial" charset="0"/>
              <a:buChar char="•"/>
            </a:pPr>
            <a:r>
              <a:rPr lang="en-US" dirty="0" smtClean="0">
                <a:solidFill>
                  <a:schemeClr val="tx1">
                    <a:alpha val="25000"/>
                  </a:schemeClr>
                </a:solidFill>
              </a:rPr>
              <a:t>Warm Dark Matter</a:t>
            </a:r>
          </a:p>
          <a:p>
            <a:pPr marL="342900" indent="-342900">
              <a:buFont typeface="Arial" charset="0"/>
              <a:buChar char="•"/>
            </a:pPr>
            <a:r>
              <a:rPr lang="en-US" dirty="0" smtClean="0"/>
              <a:t>Self-interacting Dark Matter</a:t>
            </a:r>
          </a:p>
          <a:p>
            <a:pPr marL="800100" lvl="1" indent="-342900">
              <a:buFont typeface="Arial" charset="0"/>
              <a:buChar char="•"/>
            </a:pPr>
            <a:r>
              <a:rPr lang="en-US" dirty="0" smtClean="0"/>
              <a:t>Implementation of Rocha et al. (2013)</a:t>
            </a:r>
          </a:p>
          <a:p>
            <a:pPr marL="800100" lvl="1" indent="-342900">
              <a:buFont typeface="Arial" charset="0"/>
              <a:buChar char="•"/>
            </a:pPr>
            <a:r>
              <a:rPr lang="en-US" dirty="0" smtClean="0"/>
              <a:t>𝝈/m ~ 1 g/cm</a:t>
            </a:r>
            <a:r>
              <a:rPr lang="en-US" baseline="30000" dirty="0" smtClean="0"/>
              <a:t>2</a:t>
            </a:r>
            <a:endParaRPr lang="en-US" dirty="0"/>
          </a:p>
        </p:txBody>
      </p:sp>
    </p:spTree>
    <p:extLst>
      <p:ext uri="{BB962C8B-B14F-4D97-AF65-F5344CB8AC3E}">
        <p14:creationId xmlns:p14="http://schemas.microsoft.com/office/powerpoint/2010/main" val="1395365806"/>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grpSp>
        <p:nvGrpSpPr>
          <p:cNvPr id="11" name="Group 10"/>
          <p:cNvGrpSpPr/>
          <p:nvPr/>
        </p:nvGrpSpPr>
        <p:grpSpPr>
          <a:xfrm>
            <a:off x="1433592" y="618110"/>
            <a:ext cx="5667216" cy="5953172"/>
            <a:chOff x="472697" y="742238"/>
            <a:chExt cx="5176436" cy="5626491"/>
          </a:xfrm>
        </p:grpSpPr>
        <p:grpSp>
          <p:nvGrpSpPr>
            <p:cNvPr id="7" name="Group 6"/>
            <p:cNvGrpSpPr/>
            <p:nvPr/>
          </p:nvGrpSpPr>
          <p:grpSpPr>
            <a:xfrm>
              <a:off x="3332137" y="759416"/>
              <a:ext cx="2316996" cy="5609310"/>
              <a:chOff x="3332136" y="759416"/>
              <a:chExt cx="2316996" cy="560931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32136" y="759416"/>
                <a:ext cx="2255138" cy="5052447"/>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63132" y="5827361"/>
                <a:ext cx="2286000" cy="541365"/>
              </a:xfrm>
              <a:prstGeom prst="rect">
                <a:avLst/>
              </a:prstGeom>
            </p:spPr>
          </p:pic>
        </p:grpSp>
        <p:grpSp>
          <p:nvGrpSpPr>
            <p:cNvPr id="10" name="Group 9"/>
            <p:cNvGrpSpPr/>
            <p:nvPr/>
          </p:nvGrpSpPr>
          <p:grpSpPr>
            <a:xfrm>
              <a:off x="472697" y="742238"/>
              <a:ext cx="2936926" cy="5626491"/>
              <a:chOff x="472697" y="742238"/>
              <a:chExt cx="2936926" cy="5626491"/>
            </a:xfrm>
          </p:grpSpPr>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2697" y="742238"/>
                <a:ext cx="2859437" cy="5131620"/>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3623" y="5827364"/>
                <a:ext cx="2286000" cy="541365"/>
              </a:xfrm>
              <a:prstGeom prst="rect">
                <a:avLst/>
              </a:prstGeom>
            </p:spPr>
          </p:pic>
        </p:grpSp>
      </p:grpSp>
      <p:sp>
        <p:nvSpPr>
          <p:cNvPr id="13" name="Freeform 12"/>
          <p:cNvSpPr/>
          <p:nvPr/>
        </p:nvSpPr>
        <p:spPr>
          <a:xfrm>
            <a:off x="5729992" y="2454640"/>
            <a:ext cx="850692" cy="209863"/>
          </a:xfrm>
          <a:custGeom>
            <a:avLst/>
            <a:gdLst>
              <a:gd name="connsiteX0" fmla="*/ 850692 w 850692"/>
              <a:gd name="connsiteY0" fmla="*/ 209863 h 209863"/>
              <a:gd name="connsiteX1" fmla="*/ 835702 w 850692"/>
              <a:gd name="connsiteY1" fmla="*/ 202367 h 209863"/>
              <a:gd name="connsiteX2" fmla="*/ 824459 w 850692"/>
              <a:gd name="connsiteY2" fmla="*/ 194872 h 209863"/>
              <a:gd name="connsiteX3" fmla="*/ 813217 w 850692"/>
              <a:gd name="connsiteY3" fmla="*/ 191125 h 209863"/>
              <a:gd name="connsiteX4" fmla="*/ 779489 w 850692"/>
              <a:gd name="connsiteY4" fmla="*/ 172387 h 209863"/>
              <a:gd name="connsiteX5" fmla="*/ 704538 w 850692"/>
              <a:gd name="connsiteY5" fmla="*/ 168640 h 209863"/>
              <a:gd name="connsiteX6" fmla="*/ 670810 w 850692"/>
              <a:gd name="connsiteY6" fmla="*/ 149902 h 209863"/>
              <a:gd name="connsiteX7" fmla="*/ 659568 w 850692"/>
              <a:gd name="connsiteY7" fmla="*/ 142407 h 209863"/>
              <a:gd name="connsiteX8" fmla="*/ 648325 w 850692"/>
              <a:gd name="connsiteY8" fmla="*/ 131164 h 209863"/>
              <a:gd name="connsiteX9" fmla="*/ 625840 w 850692"/>
              <a:gd name="connsiteY9" fmla="*/ 123669 h 209863"/>
              <a:gd name="connsiteX10" fmla="*/ 520909 w 850692"/>
              <a:gd name="connsiteY10" fmla="*/ 116174 h 209863"/>
              <a:gd name="connsiteX11" fmla="*/ 509666 w 850692"/>
              <a:gd name="connsiteY11" fmla="*/ 112426 h 209863"/>
              <a:gd name="connsiteX12" fmla="*/ 487181 w 850692"/>
              <a:gd name="connsiteY12" fmla="*/ 97436 h 209863"/>
              <a:gd name="connsiteX13" fmla="*/ 475938 w 850692"/>
              <a:gd name="connsiteY13" fmla="*/ 89941 h 209863"/>
              <a:gd name="connsiteX14" fmla="*/ 464696 w 850692"/>
              <a:gd name="connsiteY14" fmla="*/ 82446 h 209863"/>
              <a:gd name="connsiteX15" fmla="*/ 415978 w 850692"/>
              <a:gd name="connsiteY15" fmla="*/ 74951 h 209863"/>
              <a:gd name="connsiteX16" fmla="*/ 404735 w 850692"/>
              <a:gd name="connsiteY16" fmla="*/ 71204 h 209863"/>
              <a:gd name="connsiteX17" fmla="*/ 374755 w 850692"/>
              <a:gd name="connsiteY17" fmla="*/ 67456 h 209863"/>
              <a:gd name="connsiteX18" fmla="*/ 348522 w 850692"/>
              <a:gd name="connsiteY18" fmla="*/ 63708 h 209863"/>
              <a:gd name="connsiteX19" fmla="*/ 314794 w 850692"/>
              <a:gd name="connsiteY19" fmla="*/ 56213 h 209863"/>
              <a:gd name="connsiteX20" fmla="*/ 281066 w 850692"/>
              <a:gd name="connsiteY20" fmla="*/ 52466 h 209863"/>
              <a:gd name="connsiteX21" fmla="*/ 239843 w 850692"/>
              <a:gd name="connsiteY21" fmla="*/ 44971 h 209863"/>
              <a:gd name="connsiteX22" fmla="*/ 224853 w 850692"/>
              <a:gd name="connsiteY22" fmla="*/ 41223 h 209863"/>
              <a:gd name="connsiteX23" fmla="*/ 191125 w 850692"/>
              <a:gd name="connsiteY23" fmla="*/ 37476 h 209863"/>
              <a:gd name="connsiteX24" fmla="*/ 172387 w 850692"/>
              <a:gd name="connsiteY24" fmla="*/ 33728 h 209863"/>
              <a:gd name="connsiteX25" fmla="*/ 149902 w 850692"/>
              <a:gd name="connsiteY25" fmla="*/ 29981 h 209863"/>
              <a:gd name="connsiteX26" fmla="*/ 138659 w 850692"/>
              <a:gd name="connsiteY26" fmla="*/ 26233 h 209863"/>
              <a:gd name="connsiteX27" fmla="*/ 97437 w 850692"/>
              <a:gd name="connsiteY27" fmla="*/ 18738 h 209863"/>
              <a:gd name="connsiteX28" fmla="*/ 67456 w 850692"/>
              <a:gd name="connsiteY28" fmla="*/ 11243 h 209863"/>
              <a:gd name="connsiteX29" fmla="*/ 37476 w 850692"/>
              <a:gd name="connsiteY29" fmla="*/ 7495 h 209863"/>
              <a:gd name="connsiteX30" fmla="*/ 18738 w 850692"/>
              <a:gd name="connsiteY30" fmla="*/ 3748 h 209863"/>
              <a:gd name="connsiteX31" fmla="*/ 7496 w 850692"/>
              <a:gd name="connsiteY31" fmla="*/ 0 h 209863"/>
              <a:gd name="connsiteX32" fmla="*/ 0 w 850692"/>
              <a:gd name="connsiteY32" fmla="*/ 3748 h 209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50692" h="209863">
                <a:moveTo>
                  <a:pt x="850692" y="209863"/>
                </a:moveTo>
                <a:cubicBezTo>
                  <a:pt x="845695" y="207364"/>
                  <a:pt x="840552" y="205139"/>
                  <a:pt x="835702" y="202367"/>
                </a:cubicBezTo>
                <a:cubicBezTo>
                  <a:pt x="831791" y="200132"/>
                  <a:pt x="828488" y="196886"/>
                  <a:pt x="824459" y="194872"/>
                </a:cubicBezTo>
                <a:cubicBezTo>
                  <a:pt x="820926" y="193106"/>
                  <a:pt x="816964" y="192374"/>
                  <a:pt x="813217" y="191125"/>
                </a:cubicBezTo>
                <a:cubicBezTo>
                  <a:pt x="806624" y="186730"/>
                  <a:pt x="790866" y="173376"/>
                  <a:pt x="779489" y="172387"/>
                </a:cubicBezTo>
                <a:cubicBezTo>
                  <a:pt x="754568" y="170220"/>
                  <a:pt x="729522" y="169889"/>
                  <a:pt x="704538" y="168640"/>
                </a:cubicBezTo>
                <a:cubicBezTo>
                  <a:pt x="684751" y="162043"/>
                  <a:pt x="696581" y="167083"/>
                  <a:pt x="670810" y="149902"/>
                </a:cubicBezTo>
                <a:cubicBezTo>
                  <a:pt x="667063" y="147404"/>
                  <a:pt x="662753" y="145592"/>
                  <a:pt x="659568" y="142407"/>
                </a:cubicBezTo>
                <a:cubicBezTo>
                  <a:pt x="655820" y="138659"/>
                  <a:pt x="652958" y="133738"/>
                  <a:pt x="648325" y="131164"/>
                </a:cubicBezTo>
                <a:cubicBezTo>
                  <a:pt x="641419" y="127327"/>
                  <a:pt x="633335" y="126167"/>
                  <a:pt x="625840" y="123669"/>
                </a:cubicBezTo>
                <a:cubicBezTo>
                  <a:pt x="584952" y="110040"/>
                  <a:pt x="618501" y="120078"/>
                  <a:pt x="520909" y="116174"/>
                </a:cubicBezTo>
                <a:cubicBezTo>
                  <a:pt x="517161" y="114925"/>
                  <a:pt x="513119" y="114345"/>
                  <a:pt x="509666" y="112426"/>
                </a:cubicBezTo>
                <a:cubicBezTo>
                  <a:pt x="501792" y="108051"/>
                  <a:pt x="494676" y="102433"/>
                  <a:pt x="487181" y="97436"/>
                </a:cubicBezTo>
                <a:lnTo>
                  <a:pt x="475938" y="89941"/>
                </a:lnTo>
                <a:cubicBezTo>
                  <a:pt x="472191" y="87443"/>
                  <a:pt x="468969" y="83870"/>
                  <a:pt x="464696" y="82446"/>
                </a:cubicBezTo>
                <a:cubicBezTo>
                  <a:pt x="441543" y="74730"/>
                  <a:pt x="457384" y="79092"/>
                  <a:pt x="415978" y="74951"/>
                </a:cubicBezTo>
                <a:cubicBezTo>
                  <a:pt x="412230" y="73702"/>
                  <a:pt x="408622" y="71911"/>
                  <a:pt x="404735" y="71204"/>
                </a:cubicBezTo>
                <a:cubicBezTo>
                  <a:pt x="394826" y="69402"/>
                  <a:pt x="384738" y="68787"/>
                  <a:pt x="374755" y="67456"/>
                </a:cubicBezTo>
                <a:cubicBezTo>
                  <a:pt x="365999" y="66288"/>
                  <a:pt x="357213" y="65288"/>
                  <a:pt x="348522" y="63708"/>
                </a:cubicBezTo>
                <a:cubicBezTo>
                  <a:pt x="318545" y="58258"/>
                  <a:pt x="349474" y="61167"/>
                  <a:pt x="314794" y="56213"/>
                </a:cubicBezTo>
                <a:cubicBezTo>
                  <a:pt x="303596" y="54613"/>
                  <a:pt x="292279" y="53961"/>
                  <a:pt x="281066" y="52466"/>
                </a:cubicBezTo>
                <a:cubicBezTo>
                  <a:pt x="270914" y="51112"/>
                  <a:pt x="250426" y="47323"/>
                  <a:pt x="239843" y="44971"/>
                </a:cubicBezTo>
                <a:cubicBezTo>
                  <a:pt x="234815" y="43854"/>
                  <a:pt x="229944" y="42006"/>
                  <a:pt x="224853" y="41223"/>
                </a:cubicBezTo>
                <a:cubicBezTo>
                  <a:pt x="213673" y="39503"/>
                  <a:pt x="202323" y="39076"/>
                  <a:pt x="191125" y="37476"/>
                </a:cubicBezTo>
                <a:cubicBezTo>
                  <a:pt x="184819" y="36575"/>
                  <a:pt x="178654" y="34867"/>
                  <a:pt x="172387" y="33728"/>
                </a:cubicBezTo>
                <a:cubicBezTo>
                  <a:pt x="164911" y="32369"/>
                  <a:pt x="157397" y="31230"/>
                  <a:pt x="149902" y="29981"/>
                </a:cubicBezTo>
                <a:cubicBezTo>
                  <a:pt x="146154" y="28732"/>
                  <a:pt x="142515" y="27090"/>
                  <a:pt x="138659" y="26233"/>
                </a:cubicBezTo>
                <a:cubicBezTo>
                  <a:pt x="108572" y="19547"/>
                  <a:pt x="124730" y="25562"/>
                  <a:pt x="97437" y="18738"/>
                </a:cubicBezTo>
                <a:cubicBezTo>
                  <a:pt x="71901" y="12353"/>
                  <a:pt x="103371" y="16768"/>
                  <a:pt x="67456" y="11243"/>
                </a:cubicBezTo>
                <a:cubicBezTo>
                  <a:pt x="57502" y="9712"/>
                  <a:pt x="47430" y="9026"/>
                  <a:pt x="37476" y="7495"/>
                </a:cubicBezTo>
                <a:cubicBezTo>
                  <a:pt x="31180" y="6526"/>
                  <a:pt x="24917" y="5293"/>
                  <a:pt x="18738" y="3748"/>
                </a:cubicBezTo>
                <a:cubicBezTo>
                  <a:pt x="14906" y="2790"/>
                  <a:pt x="11446" y="0"/>
                  <a:pt x="7496" y="0"/>
                </a:cubicBezTo>
                <a:cubicBezTo>
                  <a:pt x="4702" y="0"/>
                  <a:pt x="2499" y="2499"/>
                  <a:pt x="0" y="3748"/>
                </a:cubicBezTo>
              </a:path>
            </a:pathLst>
          </a:custGeom>
          <a:no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13"/>
          <p:cNvSpPr/>
          <p:nvPr/>
        </p:nvSpPr>
        <p:spPr>
          <a:xfrm>
            <a:off x="5767466" y="2502086"/>
            <a:ext cx="39645" cy="12515"/>
          </a:xfrm>
          <a:custGeom>
            <a:avLst/>
            <a:gdLst>
              <a:gd name="connsiteX0" fmla="*/ 0 w 39645"/>
              <a:gd name="connsiteY0" fmla="*/ 12515 h 12515"/>
              <a:gd name="connsiteX1" fmla="*/ 29980 w 39645"/>
              <a:gd name="connsiteY1" fmla="*/ 5020 h 12515"/>
            </a:gdLst>
            <a:ahLst/>
            <a:cxnLst>
              <a:cxn ang="0">
                <a:pos x="connsiteX0" y="connsiteY0"/>
              </a:cxn>
              <a:cxn ang="0">
                <a:pos x="connsiteX1" y="connsiteY1"/>
              </a:cxn>
            </a:cxnLst>
            <a:rect l="l" t="t" r="r" b="b"/>
            <a:pathLst>
              <a:path w="39645" h="12515">
                <a:moveTo>
                  <a:pt x="0" y="12515"/>
                </a:moveTo>
                <a:cubicBezTo>
                  <a:pt x="40150" y="470"/>
                  <a:pt x="49140" y="-4559"/>
                  <a:pt x="29980" y="5020"/>
                </a:cubicBezTo>
              </a:path>
            </a:pathLst>
          </a:custGeom>
          <a:noFill/>
          <a:ln w="476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14"/>
          <p:cNvSpPr/>
          <p:nvPr/>
        </p:nvSpPr>
        <p:spPr>
          <a:xfrm>
            <a:off x="4597684" y="2438050"/>
            <a:ext cx="292786" cy="52465"/>
          </a:xfrm>
          <a:custGeom>
            <a:avLst/>
            <a:gdLst>
              <a:gd name="connsiteX0" fmla="*/ 0 w 292786"/>
              <a:gd name="connsiteY0" fmla="*/ 41223 h 52465"/>
              <a:gd name="connsiteX1" fmla="*/ 29980 w 292786"/>
              <a:gd name="connsiteY1" fmla="*/ 22485 h 52465"/>
              <a:gd name="connsiteX2" fmla="*/ 59961 w 292786"/>
              <a:gd name="connsiteY2" fmla="*/ 14990 h 52465"/>
              <a:gd name="connsiteX3" fmla="*/ 82446 w 292786"/>
              <a:gd name="connsiteY3" fmla="*/ 44970 h 52465"/>
              <a:gd name="connsiteX4" fmla="*/ 93689 w 292786"/>
              <a:gd name="connsiteY4" fmla="*/ 37475 h 52465"/>
              <a:gd name="connsiteX5" fmla="*/ 127417 w 292786"/>
              <a:gd name="connsiteY5" fmla="*/ 33728 h 52465"/>
              <a:gd name="connsiteX6" fmla="*/ 134912 w 292786"/>
              <a:gd name="connsiteY6" fmla="*/ 11242 h 52465"/>
              <a:gd name="connsiteX7" fmla="*/ 146154 w 292786"/>
              <a:gd name="connsiteY7" fmla="*/ 7495 h 52465"/>
              <a:gd name="connsiteX8" fmla="*/ 273571 w 292786"/>
              <a:gd name="connsiteY8" fmla="*/ 0 h 52465"/>
              <a:gd name="connsiteX9" fmla="*/ 292308 w 292786"/>
              <a:gd name="connsiteY9" fmla="*/ 3747 h 52465"/>
              <a:gd name="connsiteX10" fmla="*/ 281066 w 292786"/>
              <a:gd name="connsiteY10" fmla="*/ 7495 h 52465"/>
              <a:gd name="connsiteX11" fmla="*/ 258580 w 292786"/>
              <a:gd name="connsiteY11" fmla="*/ 11242 h 52465"/>
              <a:gd name="connsiteX12" fmla="*/ 247338 w 292786"/>
              <a:gd name="connsiteY12" fmla="*/ 18737 h 52465"/>
              <a:gd name="connsiteX13" fmla="*/ 206115 w 292786"/>
              <a:gd name="connsiteY13" fmla="*/ 26233 h 52465"/>
              <a:gd name="connsiteX14" fmla="*/ 172387 w 292786"/>
              <a:gd name="connsiteY14" fmla="*/ 37475 h 52465"/>
              <a:gd name="connsiteX15" fmla="*/ 161144 w 292786"/>
              <a:gd name="connsiteY15" fmla="*/ 41223 h 52465"/>
              <a:gd name="connsiteX16" fmla="*/ 138659 w 292786"/>
              <a:gd name="connsiteY16" fmla="*/ 52465 h 52465"/>
              <a:gd name="connsiteX17" fmla="*/ 33728 w 292786"/>
              <a:gd name="connsiteY17" fmla="*/ 48718 h 52465"/>
              <a:gd name="connsiteX18" fmla="*/ 22485 w 292786"/>
              <a:gd name="connsiteY18" fmla="*/ 44970 h 52465"/>
              <a:gd name="connsiteX19" fmla="*/ 33728 w 292786"/>
              <a:gd name="connsiteY19" fmla="*/ 37475 h 52465"/>
              <a:gd name="connsiteX20" fmla="*/ 56213 w 292786"/>
              <a:gd name="connsiteY20" fmla="*/ 33728 h 52465"/>
              <a:gd name="connsiteX21" fmla="*/ 67456 w 292786"/>
              <a:gd name="connsiteY21" fmla="*/ 29980 h 52465"/>
              <a:gd name="connsiteX22" fmla="*/ 89941 w 292786"/>
              <a:gd name="connsiteY22" fmla="*/ 26233 h 52465"/>
              <a:gd name="connsiteX23" fmla="*/ 97436 w 292786"/>
              <a:gd name="connsiteY23" fmla="*/ 18737 h 52465"/>
              <a:gd name="connsiteX24" fmla="*/ 108679 w 292786"/>
              <a:gd name="connsiteY24" fmla="*/ 14990 h 52465"/>
              <a:gd name="connsiteX25" fmla="*/ 138659 w 292786"/>
              <a:gd name="connsiteY25" fmla="*/ 18737 h 52465"/>
              <a:gd name="connsiteX26" fmla="*/ 146154 w 292786"/>
              <a:gd name="connsiteY26" fmla="*/ 26233 h 52465"/>
              <a:gd name="connsiteX27" fmla="*/ 217358 w 292786"/>
              <a:gd name="connsiteY27" fmla="*/ 22485 h 52465"/>
              <a:gd name="connsiteX28" fmla="*/ 243590 w 292786"/>
              <a:gd name="connsiteY28" fmla="*/ 22485 h 52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92786" h="52465">
                <a:moveTo>
                  <a:pt x="0" y="41223"/>
                </a:moveTo>
                <a:cubicBezTo>
                  <a:pt x="9993" y="34977"/>
                  <a:pt x="19183" y="27209"/>
                  <a:pt x="29980" y="22485"/>
                </a:cubicBezTo>
                <a:cubicBezTo>
                  <a:pt x="39418" y="18356"/>
                  <a:pt x="59961" y="14990"/>
                  <a:pt x="59961" y="14990"/>
                </a:cubicBezTo>
                <a:cubicBezTo>
                  <a:pt x="105716" y="24140"/>
                  <a:pt x="52344" y="7341"/>
                  <a:pt x="82446" y="44970"/>
                </a:cubicBezTo>
                <a:cubicBezTo>
                  <a:pt x="85260" y="48487"/>
                  <a:pt x="89319" y="38567"/>
                  <a:pt x="93689" y="37475"/>
                </a:cubicBezTo>
                <a:cubicBezTo>
                  <a:pt x="104663" y="34732"/>
                  <a:pt x="116174" y="34977"/>
                  <a:pt x="127417" y="33728"/>
                </a:cubicBezTo>
                <a:cubicBezTo>
                  <a:pt x="129915" y="26233"/>
                  <a:pt x="127417" y="13740"/>
                  <a:pt x="134912" y="11242"/>
                </a:cubicBezTo>
                <a:cubicBezTo>
                  <a:pt x="138659" y="9993"/>
                  <a:pt x="142281" y="8270"/>
                  <a:pt x="146154" y="7495"/>
                </a:cubicBezTo>
                <a:cubicBezTo>
                  <a:pt x="184891" y="-252"/>
                  <a:pt x="243448" y="1116"/>
                  <a:pt x="273571" y="0"/>
                </a:cubicBezTo>
                <a:cubicBezTo>
                  <a:pt x="279817" y="1249"/>
                  <a:pt x="287804" y="-757"/>
                  <a:pt x="292308" y="3747"/>
                </a:cubicBezTo>
                <a:cubicBezTo>
                  <a:pt x="295101" y="6540"/>
                  <a:pt x="284922" y="6638"/>
                  <a:pt x="281066" y="7495"/>
                </a:cubicBezTo>
                <a:cubicBezTo>
                  <a:pt x="273648" y="9143"/>
                  <a:pt x="266075" y="9993"/>
                  <a:pt x="258580" y="11242"/>
                </a:cubicBezTo>
                <a:cubicBezTo>
                  <a:pt x="254833" y="13740"/>
                  <a:pt x="251366" y="16723"/>
                  <a:pt x="247338" y="18737"/>
                </a:cubicBezTo>
                <a:cubicBezTo>
                  <a:pt x="235783" y="24515"/>
                  <a:pt x="216452" y="24941"/>
                  <a:pt x="206115" y="26233"/>
                </a:cubicBezTo>
                <a:lnTo>
                  <a:pt x="172387" y="37475"/>
                </a:lnTo>
                <a:cubicBezTo>
                  <a:pt x="168639" y="38724"/>
                  <a:pt x="164431" y="39032"/>
                  <a:pt x="161144" y="41223"/>
                </a:cubicBezTo>
                <a:cubicBezTo>
                  <a:pt x="146615" y="50909"/>
                  <a:pt x="154175" y="47294"/>
                  <a:pt x="138659" y="52465"/>
                </a:cubicBezTo>
                <a:cubicBezTo>
                  <a:pt x="103682" y="51216"/>
                  <a:pt x="68655" y="50971"/>
                  <a:pt x="33728" y="48718"/>
                </a:cubicBezTo>
                <a:cubicBezTo>
                  <a:pt x="29786" y="48464"/>
                  <a:pt x="22485" y="48920"/>
                  <a:pt x="22485" y="44970"/>
                </a:cubicBezTo>
                <a:cubicBezTo>
                  <a:pt x="22485" y="40466"/>
                  <a:pt x="29455" y="38899"/>
                  <a:pt x="33728" y="37475"/>
                </a:cubicBezTo>
                <a:cubicBezTo>
                  <a:pt x="40936" y="35072"/>
                  <a:pt x="48718" y="34977"/>
                  <a:pt x="56213" y="33728"/>
                </a:cubicBezTo>
                <a:cubicBezTo>
                  <a:pt x="59961" y="32479"/>
                  <a:pt x="63600" y="30837"/>
                  <a:pt x="67456" y="29980"/>
                </a:cubicBezTo>
                <a:cubicBezTo>
                  <a:pt x="74873" y="28332"/>
                  <a:pt x="82826" y="28901"/>
                  <a:pt x="89941" y="26233"/>
                </a:cubicBezTo>
                <a:cubicBezTo>
                  <a:pt x="93249" y="24992"/>
                  <a:pt x="94406" y="20555"/>
                  <a:pt x="97436" y="18737"/>
                </a:cubicBezTo>
                <a:cubicBezTo>
                  <a:pt x="100823" y="16705"/>
                  <a:pt x="104931" y="16239"/>
                  <a:pt x="108679" y="14990"/>
                </a:cubicBezTo>
                <a:cubicBezTo>
                  <a:pt x="118672" y="16239"/>
                  <a:pt x="129013" y="15843"/>
                  <a:pt x="138659" y="18737"/>
                </a:cubicBezTo>
                <a:cubicBezTo>
                  <a:pt x="142043" y="19752"/>
                  <a:pt x="142625" y="26065"/>
                  <a:pt x="146154" y="26233"/>
                </a:cubicBezTo>
                <a:lnTo>
                  <a:pt x="217358" y="22485"/>
                </a:lnTo>
                <a:cubicBezTo>
                  <a:pt x="226096" y="22149"/>
                  <a:pt x="234846" y="22485"/>
                  <a:pt x="243590" y="22485"/>
                </a:cubicBezTo>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Connector 18"/>
          <p:cNvCxnSpPr/>
          <p:nvPr/>
        </p:nvCxnSpPr>
        <p:spPr>
          <a:xfrm>
            <a:off x="4597684" y="2427356"/>
            <a:ext cx="33259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4812632" y="2427356"/>
            <a:ext cx="0" cy="2728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05439121"/>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 name="Picture 4"/>
          <p:cNvPicPr>
            <a:picLocks noChangeAspect="1"/>
          </p:cNvPicPr>
          <p:nvPr/>
        </p:nvPicPr>
        <p:blipFill>
          <a:blip r:embed="rId3">
            <a:alphaModFix amt="25000"/>
            <a:extLst>
              <a:ext uri="{28A0092B-C50C-407E-A947-70E740481C1C}">
                <a14:useLocalDpi xmlns:a14="http://schemas.microsoft.com/office/drawing/2010/main" val="0"/>
              </a:ext>
            </a:extLst>
          </a:blip>
          <a:stretch>
            <a:fillRect/>
          </a:stretch>
        </p:blipFill>
        <p:spPr>
          <a:xfrm>
            <a:off x="4564136" y="636285"/>
            <a:ext cx="2468948" cy="5345798"/>
          </a:xfrm>
          <a:prstGeom prst="rect">
            <a:avLst/>
          </a:prstGeom>
        </p:spPr>
      </p:pic>
      <p:pic>
        <p:nvPicPr>
          <p:cNvPr id="6" name="Picture 5"/>
          <p:cNvPicPr>
            <a:picLocks noChangeAspect="1"/>
          </p:cNvPicPr>
          <p:nvPr/>
        </p:nvPicPr>
        <p:blipFill>
          <a:blip r:embed="rId4">
            <a:alphaModFix amt="25000"/>
            <a:extLst>
              <a:ext uri="{28A0092B-C50C-407E-A947-70E740481C1C}">
                <a14:useLocalDpi xmlns:a14="http://schemas.microsoft.com/office/drawing/2010/main" val="0"/>
              </a:ext>
            </a:extLst>
          </a:blip>
          <a:stretch>
            <a:fillRect/>
          </a:stretch>
        </p:blipFill>
        <p:spPr>
          <a:xfrm>
            <a:off x="4598071" y="5998481"/>
            <a:ext cx="2502736" cy="572797"/>
          </a:xfrm>
          <a:prstGeom prst="rect">
            <a:avLst/>
          </a:prstGeom>
        </p:spPr>
      </p:pic>
      <p:pic>
        <p:nvPicPr>
          <p:cNvPr id="8" name="Picture 7"/>
          <p:cNvPicPr>
            <a:picLocks noChangeAspect="1"/>
          </p:cNvPicPr>
          <p:nvPr/>
        </p:nvPicPr>
        <p:blipFill>
          <a:blip r:embed="rId5">
            <a:alphaModFix amt="25000"/>
            <a:extLst>
              <a:ext uri="{28A0092B-C50C-407E-A947-70E740481C1C}">
                <a14:useLocalDpi xmlns:a14="http://schemas.microsoft.com/office/drawing/2010/main" val="0"/>
              </a:ext>
            </a:extLst>
          </a:blip>
          <a:stretch>
            <a:fillRect/>
          </a:stretch>
        </p:blipFill>
        <p:spPr>
          <a:xfrm>
            <a:off x="1433592" y="618110"/>
            <a:ext cx="3130541" cy="5429568"/>
          </a:xfrm>
          <a:prstGeom prst="rect">
            <a:avLst/>
          </a:prstGeom>
        </p:spPr>
      </p:pic>
      <p:pic>
        <p:nvPicPr>
          <p:cNvPr id="9" name="Picture 8"/>
          <p:cNvPicPr>
            <a:picLocks noChangeAspect="1"/>
          </p:cNvPicPr>
          <p:nvPr/>
        </p:nvPicPr>
        <p:blipFill>
          <a:blip r:embed="rId4">
            <a:alphaModFix amt="25000"/>
            <a:extLst>
              <a:ext uri="{28A0092B-C50C-407E-A947-70E740481C1C}">
                <a14:useLocalDpi xmlns:a14="http://schemas.microsoft.com/office/drawing/2010/main" val="0"/>
              </a:ext>
            </a:extLst>
          </a:blip>
          <a:stretch>
            <a:fillRect/>
          </a:stretch>
        </p:blipFill>
        <p:spPr>
          <a:xfrm>
            <a:off x="2146233" y="5998485"/>
            <a:ext cx="2502736" cy="572797"/>
          </a:xfrm>
          <a:prstGeom prst="rect">
            <a:avLst/>
          </a:prstGeom>
        </p:spPr>
      </p:pic>
      <p:sp>
        <p:nvSpPr>
          <p:cNvPr id="4" name="Frame 3"/>
          <p:cNvSpPr/>
          <p:nvPr/>
        </p:nvSpPr>
        <p:spPr>
          <a:xfrm rot="20298140">
            <a:off x="674059" y="2082451"/>
            <a:ext cx="7780149" cy="3053166"/>
          </a:xfrm>
          <a:prstGeom prst="fram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Freeform 15"/>
          <p:cNvSpPr/>
          <p:nvPr/>
        </p:nvSpPr>
        <p:spPr>
          <a:xfrm>
            <a:off x="5729992" y="2454640"/>
            <a:ext cx="850692" cy="209863"/>
          </a:xfrm>
          <a:custGeom>
            <a:avLst/>
            <a:gdLst>
              <a:gd name="connsiteX0" fmla="*/ 850692 w 850692"/>
              <a:gd name="connsiteY0" fmla="*/ 209863 h 209863"/>
              <a:gd name="connsiteX1" fmla="*/ 835702 w 850692"/>
              <a:gd name="connsiteY1" fmla="*/ 202367 h 209863"/>
              <a:gd name="connsiteX2" fmla="*/ 824459 w 850692"/>
              <a:gd name="connsiteY2" fmla="*/ 194872 h 209863"/>
              <a:gd name="connsiteX3" fmla="*/ 813217 w 850692"/>
              <a:gd name="connsiteY3" fmla="*/ 191125 h 209863"/>
              <a:gd name="connsiteX4" fmla="*/ 779489 w 850692"/>
              <a:gd name="connsiteY4" fmla="*/ 172387 h 209863"/>
              <a:gd name="connsiteX5" fmla="*/ 704538 w 850692"/>
              <a:gd name="connsiteY5" fmla="*/ 168640 h 209863"/>
              <a:gd name="connsiteX6" fmla="*/ 670810 w 850692"/>
              <a:gd name="connsiteY6" fmla="*/ 149902 h 209863"/>
              <a:gd name="connsiteX7" fmla="*/ 659568 w 850692"/>
              <a:gd name="connsiteY7" fmla="*/ 142407 h 209863"/>
              <a:gd name="connsiteX8" fmla="*/ 648325 w 850692"/>
              <a:gd name="connsiteY8" fmla="*/ 131164 h 209863"/>
              <a:gd name="connsiteX9" fmla="*/ 625840 w 850692"/>
              <a:gd name="connsiteY9" fmla="*/ 123669 h 209863"/>
              <a:gd name="connsiteX10" fmla="*/ 520909 w 850692"/>
              <a:gd name="connsiteY10" fmla="*/ 116174 h 209863"/>
              <a:gd name="connsiteX11" fmla="*/ 509666 w 850692"/>
              <a:gd name="connsiteY11" fmla="*/ 112426 h 209863"/>
              <a:gd name="connsiteX12" fmla="*/ 487181 w 850692"/>
              <a:gd name="connsiteY12" fmla="*/ 97436 h 209863"/>
              <a:gd name="connsiteX13" fmla="*/ 475938 w 850692"/>
              <a:gd name="connsiteY13" fmla="*/ 89941 h 209863"/>
              <a:gd name="connsiteX14" fmla="*/ 464696 w 850692"/>
              <a:gd name="connsiteY14" fmla="*/ 82446 h 209863"/>
              <a:gd name="connsiteX15" fmla="*/ 415978 w 850692"/>
              <a:gd name="connsiteY15" fmla="*/ 74951 h 209863"/>
              <a:gd name="connsiteX16" fmla="*/ 404735 w 850692"/>
              <a:gd name="connsiteY16" fmla="*/ 71204 h 209863"/>
              <a:gd name="connsiteX17" fmla="*/ 374755 w 850692"/>
              <a:gd name="connsiteY17" fmla="*/ 67456 h 209863"/>
              <a:gd name="connsiteX18" fmla="*/ 348522 w 850692"/>
              <a:gd name="connsiteY18" fmla="*/ 63708 h 209863"/>
              <a:gd name="connsiteX19" fmla="*/ 314794 w 850692"/>
              <a:gd name="connsiteY19" fmla="*/ 56213 h 209863"/>
              <a:gd name="connsiteX20" fmla="*/ 281066 w 850692"/>
              <a:gd name="connsiteY20" fmla="*/ 52466 h 209863"/>
              <a:gd name="connsiteX21" fmla="*/ 239843 w 850692"/>
              <a:gd name="connsiteY21" fmla="*/ 44971 h 209863"/>
              <a:gd name="connsiteX22" fmla="*/ 224853 w 850692"/>
              <a:gd name="connsiteY22" fmla="*/ 41223 h 209863"/>
              <a:gd name="connsiteX23" fmla="*/ 191125 w 850692"/>
              <a:gd name="connsiteY23" fmla="*/ 37476 h 209863"/>
              <a:gd name="connsiteX24" fmla="*/ 172387 w 850692"/>
              <a:gd name="connsiteY24" fmla="*/ 33728 h 209863"/>
              <a:gd name="connsiteX25" fmla="*/ 149902 w 850692"/>
              <a:gd name="connsiteY25" fmla="*/ 29981 h 209863"/>
              <a:gd name="connsiteX26" fmla="*/ 138659 w 850692"/>
              <a:gd name="connsiteY26" fmla="*/ 26233 h 209863"/>
              <a:gd name="connsiteX27" fmla="*/ 97437 w 850692"/>
              <a:gd name="connsiteY27" fmla="*/ 18738 h 209863"/>
              <a:gd name="connsiteX28" fmla="*/ 67456 w 850692"/>
              <a:gd name="connsiteY28" fmla="*/ 11243 h 209863"/>
              <a:gd name="connsiteX29" fmla="*/ 37476 w 850692"/>
              <a:gd name="connsiteY29" fmla="*/ 7495 h 209863"/>
              <a:gd name="connsiteX30" fmla="*/ 18738 w 850692"/>
              <a:gd name="connsiteY30" fmla="*/ 3748 h 209863"/>
              <a:gd name="connsiteX31" fmla="*/ 7496 w 850692"/>
              <a:gd name="connsiteY31" fmla="*/ 0 h 209863"/>
              <a:gd name="connsiteX32" fmla="*/ 0 w 850692"/>
              <a:gd name="connsiteY32" fmla="*/ 3748 h 209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50692" h="209863">
                <a:moveTo>
                  <a:pt x="850692" y="209863"/>
                </a:moveTo>
                <a:cubicBezTo>
                  <a:pt x="845695" y="207364"/>
                  <a:pt x="840552" y="205139"/>
                  <a:pt x="835702" y="202367"/>
                </a:cubicBezTo>
                <a:cubicBezTo>
                  <a:pt x="831791" y="200132"/>
                  <a:pt x="828488" y="196886"/>
                  <a:pt x="824459" y="194872"/>
                </a:cubicBezTo>
                <a:cubicBezTo>
                  <a:pt x="820926" y="193106"/>
                  <a:pt x="816964" y="192374"/>
                  <a:pt x="813217" y="191125"/>
                </a:cubicBezTo>
                <a:cubicBezTo>
                  <a:pt x="806624" y="186730"/>
                  <a:pt x="790866" y="173376"/>
                  <a:pt x="779489" y="172387"/>
                </a:cubicBezTo>
                <a:cubicBezTo>
                  <a:pt x="754568" y="170220"/>
                  <a:pt x="729522" y="169889"/>
                  <a:pt x="704538" y="168640"/>
                </a:cubicBezTo>
                <a:cubicBezTo>
                  <a:pt x="684751" y="162043"/>
                  <a:pt x="696581" y="167083"/>
                  <a:pt x="670810" y="149902"/>
                </a:cubicBezTo>
                <a:cubicBezTo>
                  <a:pt x="667063" y="147404"/>
                  <a:pt x="662753" y="145592"/>
                  <a:pt x="659568" y="142407"/>
                </a:cubicBezTo>
                <a:cubicBezTo>
                  <a:pt x="655820" y="138659"/>
                  <a:pt x="652958" y="133738"/>
                  <a:pt x="648325" y="131164"/>
                </a:cubicBezTo>
                <a:cubicBezTo>
                  <a:pt x="641419" y="127327"/>
                  <a:pt x="633335" y="126167"/>
                  <a:pt x="625840" y="123669"/>
                </a:cubicBezTo>
                <a:cubicBezTo>
                  <a:pt x="584952" y="110040"/>
                  <a:pt x="618501" y="120078"/>
                  <a:pt x="520909" y="116174"/>
                </a:cubicBezTo>
                <a:cubicBezTo>
                  <a:pt x="517161" y="114925"/>
                  <a:pt x="513119" y="114345"/>
                  <a:pt x="509666" y="112426"/>
                </a:cubicBezTo>
                <a:cubicBezTo>
                  <a:pt x="501792" y="108051"/>
                  <a:pt x="494676" y="102433"/>
                  <a:pt x="487181" y="97436"/>
                </a:cubicBezTo>
                <a:lnTo>
                  <a:pt x="475938" y="89941"/>
                </a:lnTo>
                <a:cubicBezTo>
                  <a:pt x="472191" y="87443"/>
                  <a:pt x="468969" y="83870"/>
                  <a:pt x="464696" y="82446"/>
                </a:cubicBezTo>
                <a:cubicBezTo>
                  <a:pt x="441543" y="74730"/>
                  <a:pt x="457384" y="79092"/>
                  <a:pt x="415978" y="74951"/>
                </a:cubicBezTo>
                <a:cubicBezTo>
                  <a:pt x="412230" y="73702"/>
                  <a:pt x="408622" y="71911"/>
                  <a:pt x="404735" y="71204"/>
                </a:cubicBezTo>
                <a:cubicBezTo>
                  <a:pt x="394826" y="69402"/>
                  <a:pt x="384738" y="68787"/>
                  <a:pt x="374755" y="67456"/>
                </a:cubicBezTo>
                <a:cubicBezTo>
                  <a:pt x="365999" y="66288"/>
                  <a:pt x="357213" y="65288"/>
                  <a:pt x="348522" y="63708"/>
                </a:cubicBezTo>
                <a:cubicBezTo>
                  <a:pt x="318545" y="58258"/>
                  <a:pt x="349474" y="61167"/>
                  <a:pt x="314794" y="56213"/>
                </a:cubicBezTo>
                <a:cubicBezTo>
                  <a:pt x="303596" y="54613"/>
                  <a:pt x="292279" y="53961"/>
                  <a:pt x="281066" y="52466"/>
                </a:cubicBezTo>
                <a:cubicBezTo>
                  <a:pt x="270914" y="51112"/>
                  <a:pt x="250426" y="47323"/>
                  <a:pt x="239843" y="44971"/>
                </a:cubicBezTo>
                <a:cubicBezTo>
                  <a:pt x="234815" y="43854"/>
                  <a:pt x="229944" y="42006"/>
                  <a:pt x="224853" y="41223"/>
                </a:cubicBezTo>
                <a:cubicBezTo>
                  <a:pt x="213673" y="39503"/>
                  <a:pt x="202323" y="39076"/>
                  <a:pt x="191125" y="37476"/>
                </a:cubicBezTo>
                <a:cubicBezTo>
                  <a:pt x="184819" y="36575"/>
                  <a:pt x="178654" y="34867"/>
                  <a:pt x="172387" y="33728"/>
                </a:cubicBezTo>
                <a:cubicBezTo>
                  <a:pt x="164911" y="32369"/>
                  <a:pt x="157397" y="31230"/>
                  <a:pt x="149902" y="29981"/>
                </a:cubicBezTo>
                <a:cubicBezTo>
                  <a:pt x="146154" y="28732"/>
                  <a:pt x="142515" y="27090"/>
                  <a:pt x="138659" y="26233"/>
                </a:cubicBezTo>
                <a:cubicBezTo>
                  <a:pt x="108572" y="19547"/>
                  <a:pt x="124730" y="25562"/>
                  <a:pt x="97437" y="18738"/>
                </a:cubicBezTo>
                <a:cubicBezTo>
                  <a:pt x="71901" y="12353"/>
                  <a:pt x="103371" y="16768"/>
                  <a:pt x="67456" y="11243"/>
                </a:cubicBezTo>
                <a:cubicBezTo>
                  <a:pt x="57502" y="9712"/>
                  <a:pt x="47430" y="9026"/>
                  <a:pt x="37476" y="7495"/>
                </a:cubicBezTo>
                <a:cubicBezTo>
                  <a:pt x="31180" y="6526"/>
                  <a:pt x="24917" y="5293"/>
                  <a:pt x="18738" y="3748"/>
                </a:cubicBezTo>
                <a:cubicBezTo>
                  <a:pt x="14906" y="2790"/>
                  <a:pt x="11446" y="0"/>
                  <a:pt x="7496" y="0"/>
                </a:cubicBezTo>
                <a:cubicBezTo>
                  <a:pt x="4702" y="0"/>
                  <a:pt x="2499" y="2499"/>
                  <a:pt x="0" y="3748"/>
                </a:cubicBezTo>
              </a:path>
            </a:pathLst>
          </a:custGeom>
          <a:no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16"/>
          <p:cNvSpPr/>
          <p:nvPr/>
        </p:nvSpPr>
        <p:spPr>
          <a:xfrm>
            <a:off x="5767466" y="2502086"/>
            <a:ext cx="39645" cy="12515"/>
          </a:xfrm>
          <a:custGeom>
            <a:avLst/>
            <a:gdLst>
              <a:gd name="connsiteX0" fmla="*/ 0 w 39645"/>
              <a:gd name="connsiteY0" fmla="*/ 12515 h 12515"/>
              <a:gd name="connsiteX1" fmla="*/ 29980 w 39645"/>
              <a:gd name="connsiteY1" fmla="*/ 5020 h 12515"/>
            </a:gdLst>
            <a:ahLst/>
            <a:cxnLst>
              <a:cxn ang="0">
                <a:pos x="connsiteX0" y="connsiteY0"/>
              </a:cxn>
              <a:cxn ang="0">
                <a:pos x="connsiteX1" y="connsiteY1"/>
              </a:cxn>
            </a:cxnLst>
            <a:rect l="l" t="t" r="r" b="b"/>
            <a:pathLst>
              <a:path w="39645" h="12515">
                <a:moveTo>
                  <a:pt x="0" y="12515"/>
                </a:moveTo>
                <a:cubicBezTo>
                  <a:pt x="40150" y="470"/>
                  <a:pt x="49140" y="-4559"/>
                  <a:pt x="29980" y="5020"/>
                </a:cubicBezTo>
              </a:path>
            </a:pathLst>
          </a:custGeom>
          <a:noFill/>
          <a:ln w="476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17"/>
          <p:cNvSpPr/>
          <p:nvPr/>
        </p:nvSpPr>
        <p:spPr>
          <a:xfrm>
            <a:off x="4597684" y="2438050"/>
            <a:ext cx="292786" cy="52465"/>
          </a:xfrm>
          <a:custGeom>
            <a:avLst/>
            <a:gdLst>
              <a:gd name="connsiteX0" fmla="*/ 0 w 292786"/>
              <a:gd name="connsiteY0" fmla="*/ 41223 h 52465"/>
              <a:gd name="connsiteX1" fmla="*/ 29980 w 292786"/>
              <a:gd name="connsiteY1" fmla="*/ 22485 h 52465"/>
              <a:gd name="connsiteX2" fmla="*/ 59961 w 292786"/>
              <a:gd name="connsiteY2" fmla="*/ 14990 h 52465"/>
              <a:gd name="connsiteX3" fmla="*/ 82446 w 292786"/>
              <a:gd name="connsiteY3" fmla="*/ 44970 h 52465"/>
              <a:gd name="connsiteX4" fmla="*/ 93689 w 292786"/>
              <a:gd name="connsiteY4" fmla="*/ 37475 h 52465"/>
              <a:gd name="connsiteX5" fmla="*/ 127417 w 292786"/>
              <a:gd name="connsiteY5" fmla="*/ 33728 h 52465"/>
              <a:gd name="connsiteX6" fmla="*/ 134912 w 292786"/>
              <a:gd name="connsiteY6" fmla="*/ 11242 h 52465"/>
              <a:gd name="connsiteX7" fmla="*/ 146154 w 292786"/>
              <a:gd name="connsiteY7" fmla="*/ 7495 h 52465"/>
              <a:gd name="connsiteX8" fmla="*/ 273571 w 292786"/>
              <a:gd name="connsiteY8" fmla="*/ 0 h 52465"/>
              <a:gd name="connsiteX9" fmla="*/ 292308 w 292786"/>
              <a:gd name="connsiteY9" fmla="*/ 3747 h 52465"/>
              <a:gd name="connsiteX10" fmla="*/ 281066 w 292786"/>
              <a:gd name="connsiteY10" fmla="*/ 7495 h 52465"/>
              <a:gd name="connsiteX11" fmla="*/ 258580 w 292786"/>
              <a:gd name="connsiteY11" fmla="*/ 11242 h 52465"/>
              <a:gd name="connsiteX12" fmla="*/ 247338 w 292786"/>
              <a:gd name="connsiteY12" fmla="*/ 18737 h 52465"/>
              <a:gd name="connsiteX13" fmla="*/ 206115 w 292786"/>
              <a:gd name="connsiteY13" fmla="*/ 26233 h 52465"/>
              <a:gd name="connsiteX14" fmla="*/ 172387 w 292786"/>
              <a:gd name="connsiteY14" fmla="*/ 37475 h 52465"/>
              <a:gd name="connsiteX15" fmla="*/ 161144 w 292786"/>
              <a:gd name="connsiteY15" fmla="*/ 41223 h 52465"/>
              <a:gd name="connsiteX16" fmla="*/ 138659 w 292786"/>
              <a:gd name="connsiteY16" fmla="*/ 52465 h 52465"/>
              <a:gd name="connsiteX17" fmla="*/ 33728 w 292786"/>
              <a:gd name="connsiteY17" fmla="*/ 48718 h 52465"/>
              <a:gd name="connsiteX18" fmla="*/ 22485 w 292786"/>
              <a:gd name="connsiteY18" fmla="*/ 44970 h 52465"/>
              <a:gd name="connsiteX19" fmla="*/ 33728 w 292786"/>
              <a:gd name="connsiteY19" fmla="*/ 37475 h 52465"/>
              <a:gd name="connsiteX20" fmla="*/ 56213 w 292786"/>
              <a:gd name="connsiteY20" fmla="*/ 33728 h 52465"/>
              <a:gd name="connsiteX21" fmla="*/ 67456 w 292786"/>
              <a:gd name="connsiteY21" fmla="*/ 29980 h 52465"/>
              <a:gd name="connsiteX22" fmla="*/ 89941 w 292786"/>
              <a:gd name="connsiteY22" fmla="*/ 26233 h 52465"/>
              <a:gd name="connsiteX23" fmla="*/ 97436 w 292786"/>
              <a:gd name="connsiteY23" fmla="*/ 18737 h 52465"/>
              <a:gd name="connsiteX24" fmla="*/ 108679 w 292786"/>
              <a:gd name="connsiteY24" fmla="*/ 14990 h 52465"/>
              <a:gd name="connsiteX25" fmla="*/ 138659 w 292786"/>
              <a:gd name="connsiteY25" fmla="*/ 18737 h 52465"/>
              <a:gd name="connsiteX26" fmla="*/ 146154 w 292786"/>
              <a:gd name="connsiteY26" fmla="*/ 26233 h 52465"/>
              <a:gd name="connsiteX27" fmla="*/ 217358 w 292786"/>
              <a:gd name="connsiteY27" fmla="*/ 22485 h 52465"/>
              <a:gd name="connsiteX28" fmla="*/ 243590 w 292786"/>
              <a:gd name="connsiteY28" fmla="*/ 22485 h 52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92786" h="52465">
                <a:moveTo>
                  <a:pt x="0" y="41223"/>
                </a:moveTo>
                <a:cubicBezTo>
                  <a:pt x="9993" y="34977"/>
                  <a:pt x="19183" y="27209"/>
                  <a:pt x="29980" y="22485"/>
                </a:cubicBezTo>
                <a:cubicBezTo>
                  <a:pt x="39418" y="18356"/>
                  <a:pt x="59961" y="14990"/>
                  <a:pt x="59961" y="14990"/>
                </a:cubicBezTo>
                <a:cubicBezTo>
                  <a:pt x="105716" y="24140"/>
                  <a:pt x="52344" y="7341"/>
                  <a:pt x="82446" y="44970"/>
                </a:cubicBezTo>
                <a:cubicBezTo>
                  <a:pt x="85260" y="48487"/>
                  <a:pt x="89319" y="38567"/>
                  <a:pt x="93689" y="37475"/>
                </a:cubicBezTo>
                <a:cubicBezTo>
                  <a:pt x="104663" y="34732"/>
                  <a:pt x="116174" y="34977"/>
                  <a:pt x="127417" y="33728"/>
                </a:cubicBezTo>
                <a:cubicBezTo>
                  <a:pt x="129915" y="26233"/>
                  <a:pt x="127417" y="13740"/>
                  <a:pt x="134912" y="11242"/>
                </a:cubicBezTo>
                <a:cubicBezTo>
                  <a:pt x="138659" y="9993"/>
                  <a:pt x="142281" y="8270"/>
                  <a:pt x="146154" y="7495"/>
                </a:cubicBezTo>
                <a:cubicBezTo>
                  <a:pt x="184891" y="-252"/>
                  <a:pt x="243448" y="1116"/>
                  <a:pt x="273571" y="0"/>
                </a:cubicBezTo>
                <a:cubicBezTo>
                  <a:pt x="279817" y="1249"/>
                  <a:pt x="287804" y="-757"/>
                  <a:pt x="292308" y="3747"/>
                </a:cubicBezTo>
                <a:cubicBezTo>
                  <a:pt x="295101" y="6540"/>
                  <a:pt x="284922" y="6638"/>
                  <a:pt x="281066" y="7495"/>
                </a:cubicBezTo>
                <a:cubicBezTo>
                  <a:pt x="273648" y="9143"/>
                  <a:pt x="266075" y="9993"/>
                  <a:pt x="258580" y="11242"/>
                </a:cubicBezTo>
                <a:cubicBezTo>
                  <a:pt x="254833" y="13740"/>
                  <a:pt x="251366" y="16723"/>
                  <a:pt x="247338" y="18737"/>
                </a:cubicBezTo>
                <a:cubicBezTo>
                  <a:pt x="235783" y="24515"/>
                  <a:pt x="216452" y="24941"/>
                  <a:pt x="206115" y="26233"/>
                </a:cubicBezTo>
                <a:lnTo>
                  <a:pt x="172387" y="37475"/>
                </a:lnTo>
                <a:cubicBezTo>
                  <a:pt x="168639" y="38724"/>
                  <a:pt x="164431" y="39032"/>
                  <a:pt x="161144" y="41223"/>
                </a:cubicBezTo>
                <a:cubicBezTo>
                  <a:pt x="146615" y="50909"/>
                  <a:pt x="154175" y="47294"/>
                  <a:pt x="138659" y="52465"/>
                </a:cubicBezTo>
                <a:cubicBezTo>
                  <a:pt x="103682" y="51216"/>
                  <a:pt x="68655" y="50971"/>
                  <a:pt x="33728" y="48718"/>
                </a:cubicBezTo>
                <a:cubicBezTo>
                  <a:pt x="29786" y="48464"/>
                  <a:pt x="22485" y="48920"/>
                  <a:pt x="22485" y="44970"/>
                </a:cubicBezTo>
                <a:cubicBezTo>
                  <a:pt x="22485" y="40466"/>
                  <a:pt x="29455" y="38899"/>
                  <a:pt x="33728" y="37475"/>
                </a:cubicBezTo>
                <a:cubicBezTo>
                  <a:pt x="40936" y="35072"/>
                  <a:pt x="48718" y="34977"/>
                  <a:pt x="56213" y="33728"/>
                </a:cubicBezTo>
                <a:cubicBezTo>
                  <a:pt x="59961" y="32479"/>
                  <a:pt x="63600" y="30837"/>
                  <a:pt x="67456" y="29980"/>
                </a:cubicBezTo>
                <a:cubicBezTo>
                  <a:pt x="74873" y="28332"/>
                  <a:pt x="82826" y="28901"/>
                  <a:pt x="89941" y="26233"/>
                </a:cubicBezTo>
                <a:cubicBezTo>
                  <a:pt x="93249" y="24992"/>
                  <a:pt x="94406" y="20555"/>
                  <a:pt x="97436" y="18737"/>
                </a:cubicBezTo>
                <a:cubicBezTo>
                  <a:pt x="100823" y="16705"/>
                  <a:pt x="104931" y="16239"/>
                  <a:pt x="108679" y="14990"/>
                </a:cubicBezTo>
                <a:cubicBezTo>
                  <a:pt x="118672" y="16239"/>
                  <a:pt x="129013" y="15843"/>
                  <a:pt x="138659" y="18737"/>
                </a:cubicBezTo>
                <a:cubicBezTo>
                  <a:pt x="142043" y="19752"/>
                  <a:pt x="142625" y="26065"/>
                  <a:pt x="146154" y="26233"/>
                </a:cubicBezTo>
                <a:lnTo>
                  <a:pt x="217358" y="22485"/>
                </a:lnTo>
                <a:cubicBezTo>
                  <a:pt x="226096" y="22149"/>
                  <a:pt x="234846" y="22485"/>
                  <a:pt x="243590" y="22485"/>
                </a:cubicBezTo>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Connector 18"/>
          <p:cNvCxnSpPr/>
          <p:nvPr/>
        </p:nvCxnSpPr>
        <p:spPr>
          <a:xfrm>
            <a:off x="4597684" y="2427356"/>
            <a:ext cx="33259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4812632" y="2427356"/>
            <a:ext cx="0" cy="2728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rot="20298140">
            <a:off x="1355984" y="2547205"/>
            <a:ext cx="6416298" cy="2123658"/>
          </a:xfrm>
          <a:prstGeom prst="rect">
            <a:avLst/>
          </a:prstGeom>
          <a:noFill/>
        </p:spPr>
        <p:txBody>
          <a:bodyPr wrap="square" rtlCol="0">
            <a:spAutoFit/>
          </a:bodyPr>
          <a:lstStyle/>
          <a:p>
            <a:pPr algn="ctr"/>
            <a:r>
              <a:rPr lang="en-US" sz="4400" b="1" dirty="0" smtClean="0">
                <a:ln>
                  <a:solidFill>
                    <a:schemeClr val="tx1"/>
                  </a:solidFill>
                </a:ln>
                <a:solidFill>
                  <a:srgbClr val="FF0000"/>
                </a:solidFill>
                <a:latin typeface="Gill Sans Ultra Bold" charset="0"/>
                <a:ea typeface="Gill Sans Ultra Bold" charset="0"/>
                <a:cs typeface="Gill Sans Ultra Bold" charset="0"/>
              </a:rPr>
              <a:t>No Effect on </a:t>
            </a:r>
          </a:p>
          <a:p>
            <a:pPr algn="ctr"/>
            <a:r>
              <a:rPr lang="en-US" sz="4400" b="1" dirty="0" smtClean="0">
                <a:ln>
                  <a:solidFill>
                    <a:schemeClr val="tx1"/>
                  </a:solidFill>
                </a:ln>
                <a:solidFill>
                  <a:srgbClr val="FF0000"/>
                </a:solidFill>
                <a:latin typeface="Gill Sans Ultra Bold" charset="0"/>
                <a:ea typeface="Gill Sans Ultra Bold" charset="0"/>
                <a:cs typeface="Gill Sans Ultra Bold" charset="0"/>
              </a:rPr>
              <a:t>Assembly History!</a:t>
            </a:r>
            <a:endParaRPr lang="en-US" sz="4400" b="1" dirty="0">
              <a:ln>
                <a:solidFill>
                  <a:schemeClr val="tx1"/>
                </a:solidFill>
              </a:ln>
              <a:solidFill>
                <a:srgbClr val="FF0000"/>
              </a:solidFill>
              <a:latin typeface="Gill Sans Ultra Bold" charset="0"/>
              <a:ea typeface="Gill Sans Ultra Bold" charset="0"/>
              <a:cs typeface="Gill Sans Ultra Bold" charset="0"/>
            </a:endParaRPr>
          </a:p>
        </p:txBody>
      </p:sp>
    </p:spTree>
    <p:extLst>
      <p:ext uri="{BB962C8B-B14F-4D97-AF65-F5344CB8AC3E}">
        <p14:creationId xmlns:p14="http://schemas.microsoft.com/office/powerpoint/2010/main" val="1572596683"/>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718"/>
            <a:ext cx="7276454" cy="1371600"/>
          </a:xfrm>
        </p:spPr>
        <p:txBody>
          <a:bodyPr>
            <a:normAutofit/>
          </a:bodyPr>
          <a:lstStyle/>
          <a:p>
            <a:r>
              <a:rPr lang="en-US" dirty="0" smtClean="0"/>
              <a:t>SIDM uniformly </a:t>
            </a:r>
            <a:r>
              <a:rPr lang="en-US" smtClean="0"/>
              <a:t>lowers central density</a:t>
            </a:r>
            <a:endParaRPr lang="en-US" dirty="0"/>
          </a:p>
        </p:txBody>
      </p:sp>
      <p:pic>
        <p:nvPicPr>
          <p:cNvPr id="8" name="Content Placeholder 7"/>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840252" y="1752600"/>
            <a:ext cx="4853896" cy="4373563"/>
          </a:xfrm>
        </p:spPr>
      </p:pic>
    </p:spTree>
    <p:extLst>
      <p:ext uri="{BB962C8B-B14F-4D97-AF65-F5344CB8AC3E}">
        <p14:creationId xmlns:p14="http://schemas.microsoft.com/office/powerpoint/2010/main" val="1742982244"/>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1227" y="1935023"/>
            <a:ext cx="7105973" cy="1371600"/>
          </a:xfrm>
        </p:spPr>
        <p:txBody>
          <a:bodyPr>
            <a:normAutofit fontScale="90000"/>
          </a:bodyPr>
          <a:lstStyle/>
          <a:p>
            <a:pPr algn="ctr"/>
            <a:r>
              <a:rPr lang="en-US" dirty="0" smtClean="0"/>
              <a:t>How can we distinguish these theories from one another?</a:t>
            </a:r>
            <a:endParaRPr lang="en-US" dirty="0"/>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51849440"/>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152718"/>
            <a:ext cx="6888997" cy="1371600"/>
          </a:xfrm>
        </p:spPr>
        <p:txBody>
          <a:bodyPr/>
          <a:lstStyle/>
          <a:p>
            <a:r>
              <a:rPr lang="en-US" dirty="0" smtClean="0"/>
              <a:t>Disentangling </a:t>
            </a:r>
            <a:br>
              <a:rPr lang="en-US" dirty="0" smtClean="0"/>
            </a:br>
            <a:r>
              <a:rPr lang="en-US" dirty="0" smtClean="0"/>
              <a:t>dark </a:t>
            </a:r>
            <a:r>
              <a:rPr lang="en-US" dirty="0"/>
              <a:t>matter </a:t>
            </a:r>
            <a:r>
              <a:rPr lang="en-US" dirty="0" smtClean="0"/>
              <a:t>theories</a:t>
            </a:r>
            <a:endParaRPr lang="en-US" dirty="0"/>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035921" y="2165673"/>
            <a:ext cx="3147181" cy="3582429"/>
          </a:xfr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8390" y="2112836"/>
            <a:ext cx="3997378" cy="3594281"/>
          </a:xfrm>
          <a:prstGeom prst="rect">
            <a:avLst/>
          </a:prstGeom>
        </p:spPr>
      </p:pic>
      <p:sp>
        <p:nvSpPr>
          <p:cNvPr id="9" name="TextBox 8"/>
          <p:cNvSpPr txBox="1"/>
          <p:nvPr/>
        </p:nvSpPr>
        <p:spPr>
          <a:xfrm>
            <a:off x="2181386" y="1527842"/>
            <a:ext cx="2342827" cy="707886"/>
          </a:xfrm>
          <a:prstGeom prst="rect">
            <a:avLst/>
          </a:prstGeom>
          <a:noFill/>
        </p:spPr>
        <p:txBody>
          <a:bodyPr wrap="square" rtlCol="0">
            <a:spAutoFit/>
          </a:bodyPr>
          <a:lstStyle/>
          <a:p>
            <a:pPr algn="ctr"/>
            <a:r>
              <a:rPr lang="en-US" sz="2000" b="1" dirty="0"/>
              <a:t>‘Ultra-faint Dwarf</a:t>
            </a:r>
            <a:r>
              <a:rPr lang="en-US" sz="2000" b="1" dirty="0" smtClean="0"/>
              <a:t>'</a:t>
            </a:r>
            <a:endParaRPr lang="en-US" sz="2000" b="1" dirty="0" smtClean="0"/>
          </a:p>
          <a:p>
            <a:pPr algn="ctr"/>
            <a:r>
              <a:rPr lang="en-US" sz="2000" b="1" dirty="0" smtClean="0"/>
              <a:t>M</a:t>
            </a:r>
            <a:r>
              <a:rPr lang="en-US" sz="2000" b="1" baseline="-25000" dirty="0" smtClean="0"/>
              <a:t>★</a:t>
            </a:r>
            <a:r>
              <a:rPr lang="en-US" sz="2000" b="1" dirty="0" smtClean="0"/>
              <a:t>&lt;10</a:t>
            </a:r>
            <a:r>
              <a:rPr lang="en-US" sz="2000" b="1" baseline="30000" dirty="0" smtClean="0"/>
              <a:t>6</a:t>
            </a:r>
            <a:r>
              <a:rPr lang="en-US" sz="2000" b="1" dirty="0" smtClean="0"/>
              <a:t> M</a:t>
            </a:r>
            <a:r>
              <a:rPr lang="en-US" sz="2000" b="1" baseline="-25000" dirty="0" smtClean="0"/>
              <a:t>⦿</a:t>
            </a:r>
            <a:endParaRPr lang="en-US" sz="2000" b="1" dirty="0"/>
          </a:p>
        </p:txBody>
      </p:sp>
      <p:sp>
        <p:nvSpPr>
          <p:cNvPr id="13" name="TextBox 12"/>
          <p:cNvSpPr txBox="1"/>
          <p:nvPr/>
        </p:nvSpPr>
        <p:spPr>
          <a:xfrm>
            <a:off x="5438097" y="1527842"/>
            <a:ext cx="2342827" cy="707886"/>
          </a:xfrm>
          <a:prstGeom prst="rect">
            <a:avLst/>
          </a:prstGeom>
          <a:noFill/>
        </p:spPr>
        <p:txBody>
          <a:bodyPr wrap="square" rtlCol="0">
            <a:spAutoFit/>
          </a:bodyPr>
          <a:lstStyle/>
          <a:p>
            <a:pPr algn="ctr"/>
            <a:r>
              <a:rPr lang="en-US" sz="2000" b="1" dirty="0" smtClean="0"/>
              <a:t>‘Classic </a:t>
            </a:r>
            <a:r>
              <a:rPr lang="en-US" sz="2000" b="1" dirty="0" smtClean="0"/>
              <a:t>Sat</a:t>
            </a:r>
            <a:r>
              <a:rPr lang="en-US" sz="2000" b="1" dirty="0" smtClean="0"/>
              <a:t>ellite</a:t>
            </a:r>
            <a:r>
              <a:rPr lang="en-US" sz="2000" b="1" dirty="0" smtClean="0"/>
              <a:t>’ </a:t>
            </a:r>
            <a:r>
              <a:rPr lang="en-US" sz="2000" b="1" dirty="0" smtClean="0"/>
              <a:t>M</a:t>
            </a:r>
            <a:r>
              <a:rPr lang="en-US" sz="2000" b="1" baseline="-25000" dirty="0" smtClean="0"/>
              <a:t>★</a:t>
            </a:r>
            <a:r>
              <a:rPr lang="en-US" sz="2000" b="1" dirty="0" smtClean="0"/>
              <a:t>~10</a:t>
            </a:r>
            <a:r>
              <a:rPr lang="en-US" sz="2000" b="1" baseline="30000" dirty="0"/>
              <a:t>7</a:t>
            </a:r>
            <a:r>
              <a:rPr lang="en-US" sz="2000" b="1" dirty="0" smtClean="0"/>
              <a:t> M</a:t>
            </a:r>
            <a:r>
              <a:rPr lang="en-US" sz="2000" b="1" baseline="-25000" dirty="0" smtClean="0"/>
              <a:t>⦿</a:t>
            </a:r>
            <a:endParaRPr lang="en-US" sz="2000" b="1" dirty="0"/>
          </a:p>
        </p:txBody>
      </p:sp>
    </p:spTree>
    <p:extLst>
      <p:ext uri="{BB962C8B-B14F-4D97-AF65-F5344CB8AC3E}">
        <p14:creationId xmlns:p14="http://schemas.microsoft.com/office/powerpoint/2010/main" val="80882808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Small scale issues</a:t>
            </a:r>
            <a:endParaRPr lang="en-US" dirty="0"/>
          </a:p>
        </p:txBody>
      </p:sp>
      <p:sp>
        <p:nvSpPr>
          <p:cNvPr id="3" name="Content Placeholder 2"/>
          <p:cNvSpPr>
            <a:spLocks noGrp="1"/>
          </p:cNvSpPr>
          <p:nvPr>
            <p:ph idx="1"/>
          </p:nvPr>
        </p:nvSpPr>
        <p:spPr/>
        <p:txBody>
          <a:bodyPr>
            <a:normAutofit/>
          </a:bodyPr>
          <a:lstStyle/>
          <a:p>
            <a:pPr marL="342900" indent="-342900">
              <a:buFont typeface="Arial"/>
              <a:buChar char="•"/>
            </a:pPr>
            <a:r>
              <a:rPr lang="en-US" sz="2800" dirty="0" smtClean="0"/>
              <a:t>Missing Satellites </a:t>
            </a:r>
          </a:p>
          <a:p>
            <a:pPr marL="342900" indent="-342900">
              <a:buFont typeface="Arial"/>
              <a:buChar char="•"/>
            </a:pPr>
            <a:r>
              <a:rPr lang="en-US" sz="2800" dirty="0" smtClean="0">
                <a:solidFill>
                  <a:schemeClr val="tx1">
                    <a:alpha val="25000"/>
                  </a:schemeClr>
                </a:solidFill>
              </a:rPr>
              <a:t>Core/cusp </a:t>
            </a:r>
          </a:p>
          <a:p>
            <a:pPr marL="342900" indent="-342900">
              <a:buFont typeface="Arial"/>
              <a:buChar char="•"/>
            </a:pPr>
            <a:r>
              <a:rPr lang="en-US" sz="2800" dirty="0" smtClean="0">
                <a:solidFill>
                  <a:schemeClr val="tx1">
                    <a:alpha val="25000"/>
                  </a:schemeClr>
                </a:solidFill>
              </a:rPr>
              <a:t>Too-Big-to-Fail (TBTF)</a:t>
            </a:r>
            <a:endParaRPr lang="en-US" sz="2800" dirty="0">
              <a:solidFill>
                <a:schemeClr val="tx1">
                  <a:alpha val="25000"/>
                </a:schemeClr>
              </a:solidFill>
            </a:endParaRPr>
          </a:p>
        </p:txBody>
      </p:sp>
    </p:spTree>
    <p:extLst>
      <p:ext uri="{BB962C8B-B14F-4D97-AF65-F5344CB8AC3E}">
        <p14:creationId xmlns:p14="http://schemas.microsoft.com/office/powerpoint/2010/main" val="4114492632"/>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152718"/>
            <a:ext cx="6888997" cy="1371600"/>
          </a:xfrm>
        </p:spPr>
        <p:txBody>
          <a:bodyPr/>
          <a:lstStyle/>
          <a:p>
            <a:r>
              <a:rPr lang="en-US" dirty="0" smtClean="0"/>
              <a:t>Disentangling </a:t>
            </a:r>
            <a:br>
              <a:rPr lang="en-US" dirty="0" smtClean="0"/>
            </a:br>
            <a:r>
              <a:rPr lang="en-US" dirty="0" smtClean="0"/>
              <a:t>dark matter theories</a:t>
            </a:r>
            <a:endParaRPr lang="en-US" dirty="0"/>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035921" y="2165673"/>
            <a:ext cx="3147181" cy="3582429"/>
          </a:xfr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8390" y="2112836"/>
            <a:ext cx="3997378" cy="3594281"/>
          </a:xfrm>
          <a:prstGeom prst="rect">
            <a:avLst/>
          </a:prstGeom>
        </p:spPr>
      </p:pic>
      <p:cxnSp>
        <p:nvCxnSpPr>
          <p:cNvPr id="7" name="Straight Connector 6"/>
          <p:cNvCxnSpPr/>
          <p:nvPr/>
        </p:nvCxnSpPr>
        <p:spPr>
          <a:xfrm>
            <a:off x="2003835" y="2232734"/>
            <a:ext cx="2911254" cy="50549"/>
          </a:xfrm>
          <a:prstGeom prst="line">
            <a:avLst/>
          </a:prstGeom>
          <a:ln w="889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2034831" y="5166028"/>
            <a:ext cx="2911254" cy="50549"/>
          </a:xfrm>
          <a:prstGeom prst="line">
            <a:avLst/>
          </a:prstGeom>
          <a:ln w="762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4915089" y="2298781"/>
            <a:ext cx="0" cy="2902298"/>
          </a:xfrm>
          <a:prstGeom prst="line">
            <a:avLst/>
          </a:prstGeom>
          <a:ln w="762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2003835" y="2232734"/>
            <a:ext cx="0" cy="2968345"/>
          </a:xfrm>
          <a:prstGeom prst="line">
            <a:avLst/>
          </a:prstGeom>
          <a:ln w="76200">
            <a:solidFill>
              <a:srgbClr val="00B0F0"/>
            </a:solidFill>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1420330" y="5703608"/>
            <a:ext cx="4078264" cy="1154392"/>
          </a:xfrm>
          <a:prstGeom prst="rect">
            <a:avLst/>
          </a:prstGeom>
          <a:noFill/>
        </p:spPr>
        <p:txBody>
          <a:bodyPr wrap="square" rtlCol="0">
            <a:spAutoFit/>
          </a:bodyPr>
          <a:lstStyle/>
          <a:p>
            <a:pPr algn="ctr"/>
            <a:r>
              <a:rPr lang="en-US" sz="2000" dirty="0" smtClean="0"/>
              <a:t>Self-interaction ➞</a:t>
            </a:r>
          </a:p>
          <a:p>
            <a:pPr algn="ctr"/>
            <a:r>
              <a:rPr lang="en-US" sz="2000" dirty="0" smtClean="0"/>
              <a:t>UFDs w/ cores </a:t>
            </a:r>
            <a:endParaRPr lang="en-US" sz="2000" dirty="0"/>
          </a:p>
        </p:txBody>
      </p:sp>
      <p:sp>
        <p:nvSpPr>
          <p:cNvPr id="19" name="TextBox 18"/>
          <p:cNvSpPr txBox="1"/>
          <p:nvPr/>
        </p:nvSpPr>
        <p:spPr>
          <a:xfrm>
            <a:off x="2181386" y="1527842"/>
            <a:ext cx="2342827" cy="707886"/>
          </a:xfrm>
          <a:prstGeom prst="rect">
            <a:avLst/>
          </a:prstGeom>
          <a:noFill/>
        </p:spPr>
        <p:txBody>
          <a:bodyPr wrap="square" rtlCol="0">
            <a:spAutoFit/>
          </a:bodyPr>
          <a:lstStyle/>
          <a:p>
            <a:pPr algn="ctr"/>
            <a:r>
              <a:rPr lang="en-US" sz="2000" b="1" dirty="0" smtClean="0"/>
              <a:t>‘</a:t>
            </a:r>
            <a:r>
              <a:rPr lang="en-US" sz="2000" b="1" dirty="0" smtClean="0"/>
              <a:t>Ultra-faint Dwarf'</a:t>
            </a:r>
            <a:endParaRPr lang="en-US" sz="2000" b="1" dirty="0" smtClean="0"/>
          </a:p>
          <a:p>
            <a:pPr algn="ctr"/>
            <a:r>
              <a:rPr lang="en-US" sz="2000" b="1" dirty="0" smtClean="0"/>
              <a:t>M</a:t>
            </a:r>
            <a:r>
              <a:rPr lang="en-US" sz="2000" b="1" baseline="-25000" dirty="0" smtClean="0"/>
              <a:t>★</a:t>
            </a:r>
            <a:r>
              <a:rPr lang="en-US" sz="2000" b="1" dirty="0" smtClean="0"/>
              <a:t>&lt;10</a:t>
            </a:r>
            <a:r>
              <a:rPr lang="en-US" sz="2000" b="1" baseline="30000" dirty="0" smtClean="0"/>
              <a:t>6</a:t>
            </a:r>
            <a:r>
              <a:rPr lang="en-US" sz="2000" b="1" dirty="0" smtClean="0"/>
              <a:t> M</a:t>
            </a:r>
            <a:r>
              <a:rPr lang="en-US" sz="2000" b="1" baseline="-25000" dirty="0" smtClean="0"/>
              <a:t>⦿</a:t>
            </a:r>
            <a:endParaRPr lang="en-US" sz="2000" b="1" dirty="0"/>
          </a:p>
        </p:txBody>
      </p:sp>
      <p:sp>
        <p:nvSpPr>
          <p:cNvPr id="20" name="TextBox 19"/>
          <p:cNvSpPr txBox="1"/>
          <p:nvPr/>
        </p:nvSpPr>
        <p:spPr>
          <a:xfrm>
            <a:off x="5438097" y="1527842"/>
            <a:ext cx="2342827" cy="707886"/>
          </a:xfrm>
          <a:prstGeom prst="rect">
            <a:avLst/>
          </a:prstGeom>
          <a:noFill/>
        </p:spPr>
        <p:txBody>
          <a:bodyPr wrap="square" rtlCol="0">
            <a:spAutoFit/>
          </a:bodyPr>
          <a:lstStyle/>
          <a:p>
            <a:pPr algn="ctr"/>
            <a:r>
              <a:rPr lang="en-US" sz="2000" b="1" dirty="0" smtClean="0"/>
              <a:t>‘Classic </a:t>
            </a:r>
            <a:r>
              <a:rPr lang="en-US" sz="2000" b="1" dirty="0" smtClean="0"/>
              <a:t>Satellite’ </a:t>
            </a:r>
            <a:r>
              <a:rPr lang="en-US" sz="2000" b="1" dirty="0" smtClean="0"/>
              <a:t>M</a:t>
            </a:r>
            <a:r>
              <a:rPr lang="en-US" sz="2000" b="1" baseline="-25000" dirty="0" smtClean="0"/>
              <a:t>★</a:t>
            </a:r>
            <a:r>
              <a:rPr lang="en-US" sz="2000" b="1" dirty="0" smtClean="0"/>
              <a:t>~10</a:t>
            </a:r>
            <a:r>
              <a:rPr lang="en-US" sz="2000" b="1" baseline="30000" dirty="0"/>
              <a:t>7</a:t>
            </a:r>
            <a:r>
              <a:rPr lang="en-US" sz="2000" b="1" dirty="0" smtClean="0"/>
              <a:t> M</a:t>
            </a:r>
            <a:r>
              <a:rPr lang="en-US" sz="2000" b="1" baseline="-25000" dirty="0" smtClean="0"/>
              <a:t>⦿</a:t>
            </a:r>
            <a:endParaRPr lang="en-US" sz="2000" b="1" dirty="0"/>
          </a:p>
        </p:txBody>
      </p:sp>
    </p:spTree>
    <p:extLst>
      <p:ext uri="{BB962C8B-B14F-4D97-AF65-F5344CB8AC3E}">
        <p14:creationId xmlns:p14="http://schemas.microsoft.com/office/powerpoint/2010/main" val="357710041"/>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718"/>
            <a:ext cx="6362054" cy="1371600"/>
          </a:xfrm>
        </p:spPr>
        <p:txBody>
          <a:bodyPr>
            <a:normAutofit/>
          </a:bodyPr>
          <a:lstStyle/>
          <a:p>
            <a:r>
              <a:rPr lang="en-US" dirty="0" smtClean="0"/>
              <a:t>Rotation velocities in the field</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2428440"/>
            <a:ext cx="8970264" cy="2624982"/>
          </a:xfrm>
        </p:spPr>
      </p:pic>
      <p:sp>
        <p:nvSpPr>
          <p:cNvPr id="8" name="Rectangle 7"/>
          <p:cNvSpPr/>
          <p:nvPr/>
        </p:nvSpPr>
        <p:spPr>
          <a:xfrm>
            <a:off x="960895" y="2619214"/>
            <a:ext cx="247973" cy="433952"/>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47525084"/>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718"/>
            <a:ext cx="6555782" cy="1371600"/>
          </a:xfrm>
        </p:spPr>
        <p:txBody>
          <a:bodyPr>
            <a:normAutofit/>
          </a:bodyPr>
          <a:lstStyle/>
          <a:p>
            <a:r>
              <a:rPr lang="en-US" dirty="0"/>
              <a:t>Rotation velocities in the field</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2428440"/>
            <a:ext cx="8970264" cy="2624982"/>
          </a:xfrm>
        </p:spPr>
      </p:pic>
      <p:sp>
        <p:nvSpPr>
          <p:cNvPr id="8" name="Rectangle 7"/>
          <p:cNvSpPr/>
          <p:nvPr/>
        </p:nvSpPr>
        <p:spPr>
          <a:xfrm>
            <a:off x="960895" y="2619214"/>
            <a:ext cx="247973" cy="433952"/>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p:cNvCxnSpPr/>
          <p:nvPr/>
        </p:nvCxnSpPr>
        <p:spPr>
          <a:xfrm>
            <a:off x="1487837" y="5315919"/>
            <a:ext cx="6354305"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1487837" y="5021938"/>
            <a:ext cx="0" cy="587961"/>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7842142" y="5037924"/>
            <a:ext cx="0" cy="587961"/>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836908" y="5734373"/>
            <a:ext cx="1658319" cy="646331"/>
          </a:xfrm>
          <a:prstGeom prst="rect">
            <a:avLst/>
          </a:prstGeom>
          <a:noFill/>
        </p:spPr>
        <p:txBody>
          <a:bodyPr wrap="square" rtlCol="0">
            <a:spAutoFit/>
          </a:bodyPr>
          <a:lstStyle/>
          <a:p>
            <a:r>
              <a:rPr lang="en-US" dirty="0" smtClean="0"/>
              <a:t>Small + </a:t>
            </a:r>
            <a:r>
              <a:rPr lang="en-US" dirty="0" smtClean="0"/>
              <a:t>Faint</a:t>
            </a:r>
          </a:p>
          <a:p>
            <a:pPr algn="ctr"/>
            <a:r>
              <a:rPr lang="en-US" dirty="0" smtClean="0"/>
              <a:t>UFDs</a:t>
            </a:r>
            <a:endParaRPr lang="en-US" dirty="0"/>
          </a:p>
        </p:txBody>
      </p:sp>
      <p:sp>
        <p:nvSpPr>
          <p:cNvPr id="15" name="TextBox 14"/>
          <p:cNvSpPr txBox="1"/>
          <p:nvPr/>
        </p:nvSpPr>
        <p:spPr>
          <a:xfrm>
            <a:off x="7012982" y="5734373"/>
            <a:ext cx="1658319" cy="646331"/>
          </a:xfrm>
          <a:prstGeom prst="rect">
            <a:avLst/>
          </a:prstGeom>
          <a:noFill/>
        </p:spPr>
        <p:txBody>
          <a:bodyPr wrap="square" rtlCol="0">
            <a:spAutoFit/>
          </a:bodyPr>
          <a:lstStyle/>
          <a:p>
            <a:pPr algn="ctr"/>
            <a:r>
              <a:rPr lang="en-US" dirty="0" smtClean="0"/>
              <a:t>Large + </a:t>
            </a:r>
            <a:r>
              <a:rPr lang="en-US" dirty="0" smtClean="0"/>
              <a:t>Bright</a:t>
            </a:r>
          </a:p>
          <a:p>
            <a:pPr algn="ctr"/>
            <a:r>
              <a:rPr lang="en-US" dirty="0" smtClean="0"/>
              <a:t>Classic Sat.</a:t>
            </a:r>
            <a:endParaRPr lang="en-US" dirty="0"/>
          </a:p>
        </p:txBody>
      </p:sp>
    </p:spTree>
    <p:extLst>
      <p:ext uri="{BB962C8B-B14F-4D97-AF65-F5344CB8AC3E}">
        <p14:creationId xmlns:p14="http://schemas.microsoft.com/office/powerpoint/2010/main" val="1891971869"/>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Evidence of SIDM?</a:t>
            </a:r>
            <a:endParaRPr lang="en-US" dirty="0"/>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2432304"/>
            <a:ext cx="8968030" cy="2624328"/>
          </a:xfrm>
        </p:spPr>
      </p:pic>
      <p:sp>
        <p:nvSpPr>
          <p:cNvPr id="8" name="Rectangle 7"/>
          <p:cNvSpPr/>
          <p:nvPr/>
        </p:nvSpPr>
        <p:spPr>
          <a:xfrm>
            <a:off x="960895" y="2619214"/>
            <a:ext cx="247973" cy="433952"/>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p:cNvCxnSpPr/>
          <p:nvPr/>
        </p:nvCxnSpPr>
        <p:spPr>
          <a:xfrm>
            <a:off x="1487837" y="5315919"/>
            <a:ext cx="6354305"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1487837" y="5021938"/>
            <a:ext cx="0" cy="587961"/>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7842142" y="5037924"/>
            <a:ext cx="0" cy="587961"/>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836908" y="5734373"/>
            <a:ext cx="1658319" cy="646331"/>
          </a:xfrm>
          <a:prstGeom prst="rect">
            <a:avLst/>
          </a:prstGeom>
          <a:noFill/>
        </p:spPr>
        <p:txBody>
          <a:bodyPr wrap="square" rtlCol="0">
            <a:spAutoFit/>
          </a:bodyPr>
          <a:lstStyle/>
          <a:p>
            <a:pPr algn="ctr"/>
            <a:r>
              <a:rPr lang="en-US" dirty="0" smtClean="0"/>
              <a:t>Small + </a:t>
            </a:r>
            <a:r>
              <a:rPr lang="en-US" dirty="0" smtClean="0"/>
              <a:t>Faint</a:t>
            </a:r>
          </a:p>
          <a:p>
            <a:pPr algn="ctr"/>
            <a:r>
              <a:rPr lang="en-US" dirty="0" smtClean="0"/>
              <a:t>UFDs</a:t>
            </a:r>
            <a:endParaRPr lang="en-US" dirty="0"/>
          </a:p>
        </p:txBody>
      </p:sp>
      <p:sp>
        <p:nvSpPr>
          <p:cNvPr id="14" name="TextBox 13"/>
          <p:cNvSpPr txBox="1"/>
          <p:nvPr/>
        </p:nvSpPr>
        <p:spPr>
          <a:xfrm>
            <a:off x="7012982" y="5734373"/>
            <a:ext cx="1658319" cy="646331"/>
          </a:xfrm>
          <a:prstGeom prst="rect">
            <a:avLst/>
          </a:prstGeom>
          <a:noFill/>
        </p:spPr>
        <p:txBody>
          <a:bodyPr wrap="square" rtlCol="0">
            <a:spAutoFit/>
          </a:bodyPr>
          <a:lstStyle/>
          <a:p>
            <a:pPr algn="ctr"/>
            <a:r>
              <a:rPr lang="en-US" dirty="0" smtClean="0"/>
              <a:t>Large + </a:t>
            </a:r>
            <a:r>
              <a:rPr lang="en-US" dirty="0" smtClean="0"/>
              <a:t>Bright</a:t>
            </a:r>
          </a:p>
          <a:p>
            <a:pPr algn="ctr"/>
            <a:r>
              <a:rPr lang="en-US" dirty="0" smtClean="0"/>
              <a:t>Classic Sat.</a:t>
            </a:r>
            <a:endParaRPr lang="en-US" dirty="0"/>
          </a:p>
        </p:txBody>
      </p:sp>
    </p:spTree>
    <p:extLst>
      <p:ext uri="{BB962C8B-B14F-4D97-AF65-F5344CB8AC3E}">
        <p14:creationId xmlns:p14="http://schemas.microsoft.com/office/powerpoint/2010/main" val="1954268226"/>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a:t>
            </a:r>
            <a:r>
              <a:rPr lang="en-US" baseline="-25000" dirty="0" smtClean="0"/>
              <a:t>1/2</a:t>
            </a:r>
            <a:r>
              <a:rPr lang="en-US" dirty="0" smtClean="0"/>
              <a:t>-R</a:t>
            </a:r>
            <a:r>
              <a:rPr lang="en-US" baseline="-25000" dirty="0" smtClean="0"/>
              <a:t>1/2</a:t>
            </a:r>
            <a:r>
              <a:rPr lang="en-US" dirty="0" smtClean="0"/>
              <a:t> relation</a:t>
            </a:r>
            <a:endParaRPr lang="en-US" dirty="0"/>
          </a:p>
        </p:txBody>
      </p:sp>
      <p:pic>
        <p:nvPicPr>
          <p:cNvPr id="7" name="Content Placeholder 6"/>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923544" y="1524318"/>
            <a:ext cx="7078983" cy="5404104"/>
          </a:xfr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18555" y="4675966"/>
            <a:ext cx="735739" cy="1144483"/>
          </a:xfrm>
          <a:prstGeom prst="rect">
            <a:avLst/>
          </a:prstGeom>
        </p:spPr>
      </p:pic>
      <p:sp>
        <p:nvSpPr>
          <p:cNvPr id="3" name="Rectangle 2"/>
          <p:cNvSpPr/>
          <p:nvPr/>
        </p:nvSpPr>
        <p:spPr>
          <a:xfrm>
            <a:off x="923544" y="3717560"/>
            <a:ext cx="215708" cy="3597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36789246"/>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718"/>
            <a:ext cx="7958380" cy="1371600"/>
          </a:xfrm>
        </p:spPr>
        <p:txBody>
          <a:bodyPr/>
          <a:lstStyle/>
          <a:p>
            <a:r>
              <a:rPr lang="en-US" dirty="0" smtClean="0"/>
              <a:t>Larger </a:t>
            </a:r>
            <a:r>
              <a:rPr lang="en-US" dirty="0"/>
              <a:t>halo mass can’t explain difference</a:t>
            </a:r>
          </a:p>
        </p:txBody>
      </p:sp>
      <p:pic>
        <p:nvPicPr>
          <p:cNvPr id="7"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22227" y="1524318"/>
            <a:ext cx="7078982" cy="5404104"/>
          </a:xfrm>
        </p:spPr>
      </p:pic>
      <p:sp>
        <p:nvSpPr>
          <p:cNvPr id="8" name="TextBox 7"/>
          <p:cNvSpPr txBox="1"/>
          <p:nvPr/>
        </p:nvSpPr>
        <p:spPr>
          <a:xfrm>
            <a:off x="4552349" y="4715445"/>
            <a:ext cx="3362899" cy="584775"/>
          </a:xfrm>
          <a:prstGeom prst="rect">
            <a:avLst/>
          </a:prstGeom>
          <a:noFill/>
        </p:spPr>
        <p:txBody>
          <a:bodyPr wrap="square" rtlCol="0">
            <a:spAutoFit/>
          </a:bodyPr>
          <a:lstStyle/>
          <a:p>
            <a:pPr algn="ctr"/>
            <a:r>
              <a:rPr lang="en-US" sz="1600" dirty="0" smtClean="0"/>
              <a:t>CDM, M</a:t>
            </a:r>
            <a:r>
              <a:rPr lang="en-US" sz="1600" baseline="-25000" dirty="0" smtClean="0"/>
              <a:t>vir</a:t>
            </a:r>
            <a:r>
              <a:rPr lang="en-US" sz="1600" dirty="0" smtClean="0"/>
              <a:t>~10</a:t>
            </a:r>
            <a:r>
              <a:rPr lang="en-US" sz="1600" baseline="30000" dirty="0" smtClean="0"/>
              <a:t>10</a:t>
            </a:r>
            <a:r>
              <a:rPr lang="en-US" sz="1600" dirty="0" smtClean="0"/>
              <a:t>-10</a:t>
            </a:r>
            <a:r>
              <a:rPr lang="en-US" sz="1600" baseline="30000" dirty="0" smtClean="0"/>
              <a:t>11</a:t>
            </a:r>
            <a:r>
              <a:rPr lang="en-US" sz="1600" dirty="0" smtClean="0"/>
              <a:t> </a:t>
            </a:r>
          </a:p>
          <a:p>
            <a:pPr algn="ctr"/>
            <a:r>
              <a:rPr lang="en-US" sz="1600" dirty="0" err="1" smtClean="0"/>
              <a:t>Graus</a:t>
            </a:r>
            <a:r>
              <a:rPr lang="en-US" sz="1600" dirty="0" smtClean="0"/>
              <a:t> et al. (in prep.)</a:t>
            </a:r>
            <a:endParaRPr lang="en-US" sz="1600" dirty="0"/>
          </a:p>
        </p:txBody>
      </p:sp>
      <p:sp>
        <p:nvSpPr>
          <p:cNvPr id="9" name="Left Bracket 8"/>
          <p:cNvSpPr/>
          <p:nvPr/>
        </p:nvSpPr>
        <p:spPr>
          <a:xfrm rot="16200000">
            <a:off x="6134023" y="3139921"/>
            <a:ext cx="199550" cy="2504287"/>
          </a:xfrm>
          <a:prstGeom prst="leftBracket">
            <a:avLst/>
          </a:prstGeom>
        </p:spPr>
        <p:style>
          <a:lnRef idx="2">
            <a:schemeClr val="dk1"/>
          </a:lnRef>
          <a:fillRef idx="0">
            <a:schemeClr val="dk1"/>
          </a:fillRef>
          <a:effectRef idx="1">
            <a:schemeClr val="dk1"/>
          </a:effectRef>
          <a:fontRef idx="minor">
            <a:schemeClr val="tx1"/>
          </a:fontRef>
        </p:style>
        <p:txBody>
          <a:bodyPr rtlCol="0" anchor="ctr"/>
          <a:lstStyle/>
          <a:p>
            <a:pPr algn="ctr"/>
            <a:endParaRPr lang="en-US"/>
          </a:p>
        </p:txBody>
      </p:sp>
      <p:cxnSp>
        <p:nvCxnSpPr>
          <p:cNvPr id="10" name="Straight Connector 9"/>
          <p:cNvCxnSpPr/>
          <p:nvPr/>
        </p:nvCxnSpPr>
        <p:spPr>
          <a:xfrm>
            <a:off x="6233799" y="4491840"/>
            <a:ext cx="0" cy="223605"/>
          </a:xfrm>
          <a:prstGeom prst="line">
            <a:avLst/>
          </a:prstGeom>
        </p:spPr>
        <p:style>
          <a:lnRef idx="2">
            <a:schemeClr val="dk1"/>
          </a:lnRef>
          <a:fillRef idx="0">
            <a:schemeClr val="dk1"/>
          </a:fillRef>
          <a:effectRef idx="1">
            <a:schemeClr val="dk1"/>
          </a:effectRef>
          <a:fontRef idx="minor">
            <a:schemeClr val="tx1"/>
          </a:fontRef>
        </p:style>
      </p:cxnSp>
      <p:sp>
        <p:nvSpPr>
          <p:cNvPr id="11" name="Rectangle 10"/>
          <p:cNvSpPr/>
          <p:nvPr/>
        </p:nvSpPr>
        <p:spPr>
          <a:xfrm>
            <a:off x="923544" y="3717560"/>
            <a:ext cx="215708" cy="3597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12531709"/>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718"/>
            <a:ext cx="8082366" cy="1371600"/>
          </a:xfrm>
        </p:spPr>
        <p:txBody>
          <a:bodyPr>
            <a:normAutofit/>
          </a:bodyPr>
          <a:lstStyle/>
          <a:p>
            <a:r>
              <a:rPr lang="en-US" smtClean="0"/>
              <a:t>Smaller halo mass helps </a:t>
            </a:r>
            <a:r>
              <a:rPr lang="en-US" dirty="0" smtClean="0"/>
              <a:t>but still not 100% clear</a:t>
            </a:r>
            <a:endParaRPr lang="en-US" dirty="0"/>
          </a:p>
        </p:txBody>
      </p:sp>
      <p:sp>
        <p:nvSpPr>
          <p:cNvPr id="3" name="TextBox 2"/>
          <p:cNvSpPr txBox="1"/>
          <p:nvPr/>
        </p:nvSpPr>
        <p:spPr>
          <a:xfrm>
            <a:off x="4726984" y="4835470"/>
            <a:ext cx="2526224" cy="584775"/>
          </a:xfrm>
          <a:prstGeom prst="rect">
            <a:avLst/>
          </a:prstGeom>
          <a:noFill/>
        </p:spPr>
        <p:txBody>
          <a:bodyPr wrap="square" rtlCol="0">
            <a:spAutoFit/>
          </a:bodyPr>
          <a:lstStyle/>
          <a:p>
            <a:r>
              <a:rPr lang="en-US" sz="1600" dirty="0" smtClean="0"/>
              <a:t>Analytical </a:t>
            </a:r>
            <a:r>
              <a:rPr lang="en-US" sz="1600" dirty="0" err="1" smtClean="0"/>
              <a:t>coreNFW</a:t>
            </a:r>
            <a:r>
              <a:rPr lang="en-US" sz="1600" dirty="0" smtClean="0"/>
              <a:t> fits from Read et al. (2016)</a:t>
            </a:r>
            <a:endParaRPr lang="en-US" sz="1600" dirty="0"/>
          </a:p>
        </p:txBody>
      </p:sp>
      <p:cxnSp>
        <p:nvCxnSpPr>
          <p:cNvPr id="6" name="Straight Connector 5"/>
          <p:cNvCxnSpPr>
            <a:endCxn id="3" idx="0"/>
          </p:cNvCxnSpPr>
          <p:nvPr/>
        </p:nvCxnSpPr>
        <p:spPr>
          <a:xfrm>
            <a:off x="5362414" y="3998561"/>
            <a:ext cx="627682" cy="83690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a:stCxn id="3" idx="1"/>
          </p:cNvCxnSpPr>
          <p:nvPr/>
        </p:nvCxnSpPr>
        <p:spPr>
          <a:xfrm flipH="1">
            <a:off x="3502617" y="5127858"/>
            <a:ext cx="1224367" cy="4857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7" name="Content Placeholder 6"/>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923544" y="1524318"/>
            <a:ext cx="7078983" cy="5404104"/>
          </a:xfrm>
        </p:spPr>
      </p:pic>
      <p:sp>
        <p:nvSpPr>
          <p:cNvPr id="9" name="Rectangle 8"/>
          <p:cNvSpPr/>
          <p:nvPr/>
        </p:nvSpPr>
        <p:spPr>
          <a:xfrm>
            <a:off x="923544" y="3717560"/>
            <a:ext cx="215708" cy="3597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77576721"/>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Alternate </a:t>
            </a:r>
            <a:r>
              <a:rPr lang="en-US" dirty="0" smtClean="0"/>
              <a:t>DM </a:t>
            </a:r>
            <a:r>
              <a:rPr lang="en-US" dirty="0" smtClean="0"/>
              <a:t>theories Recap</a:t>
            </a:r>
            <a:endParaRPr lang="en-US" dirty="0"/>
          </a:p>
        </p:txBody>
      </p:sp>
      <p:sp>
        <p:nvSpPr>
          <p:cNvPr id="3" name="Content Placeholder 2"/>
          <p:cNvSpPr>
            <a:spLocks noGrp="1"/>
          </p:cNvSpPr>
          <p:nvPr>
            <p:ph idx="1"/>
          </p:nvPr>
        </p:nvSpPr>
        <p:spPr/>
        <p:txBody>
          <a:bodyPr/>
          <a:lstStyle/>
          <a:p>
            <a:pPr marL="342900" indent="-342900">
              <a:buFont typeface="Arial" charset="0"/>
              <a:buChar char="•"/>
            </a:pPr>
            <a:r>
              <a:rPr lang="en-US" dirty="0" smtClean="0"/>
              <a:t>CDM➞WDM </a:t>
            </a:r>
          </a:p>
          <a:p>
            <a:pPr marL="800100" lvl="1" indent="-342900">
              <a:buFont typeface="Arial" charset="0"/>
              <a:buChar char="•"/>
            </a:pPr>
            <a:r>
              <a:rPr lang="en-US" dirty="0"/>
              <a:t>R</a:t>
            </a:r>
            <a:r>
              <a:rPr lang="en-US" dirty="0" smtClean="0"/>
              <a:t>esults in later assembly, reduced stellar mass</a:t>
            </a:r>
          </a:p>
          <a:p>
            <a:pPr marL="800100" lvl="1" indent="-342900">
              <a:buFont typeface="Arial" charset="0"/>
              <a:buChar char="•"/>
            </a:pPr>
            <a:r>
              <a:rPr lang="en-US" dirty="0" smtClean="0"/>
              <a:t>Generally lowers </a:t>
            </a:r>
            <a:r>
              <a:rPr lang="en-US" dirty="0" smtClean="0"/>
              <a:t>density, </a:t>
            </a:r>
            <a:r>
              <a:rPr lang="en-US" dirty="0" smtClean="0"/>
              <a:t>though not </a:t>
            </a:r>
            <a:r>
              <a:rPr lang="en-US" dirty="0" smtClean="0"/>
              <a:t>uniformly</a:t>
            </a:r>
            <a:endParaRPr lang="en-US" dirty="0" smtClean="0"/>
          </a:p>
          <a:p>
            <a:pPr marL="800100" lvl="1" indent="-342900">
              <a:buFont typeface="Arial" charset="0"/>
              <a:buChar char="•"/>
            </a:pPr>
            <a:r>
              <a:rPr lang="en-US" dirty="0" smtClean="0"/>
              <a:t>Unique: UFDs w/ no old stars</a:t>
            </a:r>
          </a:p>
          <a:p>
            <a:pPr marL="342900" indent="-342900">
              <a:buFont typeface="Arial" charset="0"/>
              <a:buChar char="•"/>
            </a:pPr>
            <a:r>
              <a:rPr lang="en-US" dirty="0" smtClean="0"/>
              <a:t>Adding self-interaction </a:t>
            </a:r>
          </a:p>
          <a:p>
            <a:pPr marL="800100" lvl="1" indent="-342900">
              <a:buFont typeface="Arial" charset="0"/>
              <a:buChar char="•"/>
            </a:pPr>
            <a:r>
              <a:rPr lang="en-US" dirty="0"/>
              <a:t>D</a:t>
            </a:r>
            <a:r>
              <a:rPr lang="en-US" dirty="0" smtClean="0"/>
              <a:t>oes little to affect assembly history</a:t>
            </a:r>
          </a:p>
          <a:p>
            <a:pPr marL="800100" lvl="1" indent="-342900">
              <a:buFont typeface="Arial" charset="0"/>
              <a:buChar char="•"/>
            </a:pPr>
            <a:r>
              <a:rPr lang="en-US" dirty="0" smtClean="0"/>
              <a:t>Uniformly lowers central density</a:t>
            </a:r>
          </a:p>
          <a:p>
            <a:pPr marL="800100" lvl="1" indent="-342900">
              <a:buFont typeface="Arial" charset="0"/>
              <a:buChar char="•"/>
            </a:pPr>
            <a:r>
              <a:rPr lang="en-US" dirty="0" smtClean="0"/>
              <a:t>Unique: UFDs w/ cores</a:t>
            </a:r>
          </a:p>
          <a:p>
            <a:pPr marL="342900" indent="-342900">
              <a:buFont typeface="Arial" charset="0"/>
              <a:buChar char="•"/>
            </a:pPr>
            <a:r>
              <a:rPr lang="en-US" dirty="0" smtClean="0"/>
              <a:t>Alt. DM may help address observed LF dwarfs with low V</a:t>
            </a:r>
            <a:r>
              <a:rPr lang="en-US" baseline="-25000" dirty="0" smtClean="0"/>
              <a:t>1/2 </a:t>
            </a:r>
            <a:r>
              <a:rPr lang="en-US" dirty="0" smtClean="0"/>
              <a:t>at set r</a:t>
            </a:r>
            <a:r>
              <a:rPr lang="en-US" baseline="-25000" dirty="0" smtClean="0"/>
              <a:t>1/2</a:t>
            </a:r>
            <a:endParaRPr lang="en-US" dirty="0" smtClean="0"/>
          </a:p>
          <a:p>
            <a:pPr marL="342900" indent="-342900">
              <a:buFont typeface="Arial" charset="0"/>
              <a:buChar char="•"/>
            </a:pPr>
            <a:endParaRPr lang="en-US" dirty="0" smtClean="0"/>
          </a:p>
          <a:p>
            <a:pPr marL="342900" indent="-342900">
              <a:buFont typeface="Arial" charset="0"/>
              <a:buChar char="•"/>
            </a:pPr>
            <a:endParaRPr lang="en-US" dirty="0"/>
          </a:p>
        </p:txBody>
      </p:sp>
    </p:spTree>
    <p:extLst>
      <p:ext uri="{BB962C8B-B14F-4D97-AF65-F5344CB8AC3E}">
        <p14:creationId xmlns:p14="http://schemas.microsoft.com/office/powerpoint/2010/main" val="1707757909"/>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outlook</a:t>
            </a:r>
            <a:endParaRPr lang="en-US" dirty="0"/>
          </a:p>
        </p:txBody>
      </p:sp>
      <p:sp>
        <p:nvSpPr>
          <p:cNvPr id="3" name="Content Placeholder 2"/>
          <p:cNvSpPr>
            <a:spLocks noGrp="1"/>
          </p:cNvSpPr>
          <p:nvPr>
            <p:ph idx="1"/>
          </p:nvPr>
        </p:nvSpPr>
        <p:spPr/>
        <p:txBody>
          <a:bodyPr/>
          <a:lstStyle/>
          <a:p>
            <a:pPr marL="342900" indent="-342900">
              <a:buFont typeface="Arial" charset="0"/>
              <a:buChar char="•"/>
            </a:pPr>
            <a:r>
              <a:rPr lang="en-US" dirty="0" smtClean="0"/>
              <a:t>Simulations </a:t>
            </a:r>
          </a:p>
          <a:p>
            <a:pPr marL="800100" lvl="1" indent="-342900">
              <a:buFont typeface="Arial" charset="0"/>
              <a:buChar char="•"/>
            </a:pPr>
            <a:r>
              <a:rPr lang="en-US" dirty="0" smtClean="0"/>
              <a:t>Local Volume (</a:t>
            </a:r>
            <a:r>
              <a:rPr lang="en-US" sz="1800" dirty="0" smtClean="0"/>
              <a:t>ELVIS </a:t>
            </a:r>
            <a:r>
              <a:rPr lang="en-US" sz="1800" dirty="0" smtClean="0"/>
              <a:t>on</a:t>
            </a:r>
            <a:r>
              <a:rPr lang="en-US" sz="1800" dirty="0" smtClean="0"/>
              <a:t> </a:t>
            </a:r>
            <a:r>
              <a:rPr lang="en-US" sz="1800" dirty="0" smtClean="0"/>
              <a:t>FIRE, Garrison-Kimmel et al. 2018</a:t>
            </a:r>
            <a:r>
              <a:rPr lang="en-US" dirty="0" smtClean="0"/>
              <a:t>)</a:t>
            </a:r>
          </a:p>
          <a:p>
            <a:pPr marL="800100" lvl="1" indent="-342900">
              <a:buFont typeface="Arial" charset="0"/>
              <a:buChar char="•"/>
            </a:pPr>
            <a:r>
              <a:rPr lang="en-US" dirty="0" smtClean="0"/>
              <a:t>Statistical sample of dwarf </a:t>
            </a:r>
            <a:r>
              <a:rPr lang="en-US" dirty="0" smtClean="0"/>
              <a:t>simulations </a:t>
            </a:r>
            <a:r>
              <a:rPr lang="en-US" sz="1800" dirty="0" smtClean="0"/>
              <a:t>(</a:t>
            </a:r>
            <a:r>
              <a:rPr lang="en-US" sz="1800" dirty="0" err="1" smtClean="0"/>
              <a:t>Munshi</a:t>
            </a:r>
            <a:r>
              <a:rPr lang="en-US" sz="1800" dirty="0" smtClean="0"/>
              <a:t> et al. 2017)</a:t>
            </a:r>
            <a:endParaRPr lang="en-US" sz="1800" dirty="0" smtClean="0"/>
          </a:p>
          <a:p>
            <a:pPr marL="800100" lvl="1" indent="-342900">
              <a:buFont typeface="Arial" charset="0"/>
              <a:buChar char="•"/>
            </a:pPr>
            <a:r>
              <a:rPr lang="en-US" dirty="0" smtClean="0"/>
              <a:t>Hi-res UFD </a:t>
            </a:r>
            <a:r>
              <a:rPr lang="en-US" dirty="0" smtClean="0"/>
              <a:t>dwarf </a:t>
            </a:r>
            <a:r>
              <a:rPr lang="en-US" dirty="0" smtClean="0"/>
              <a:t>simulations</a:t>
            </a:r>
            <a:endParaRPr lang="en-US" dirty="0" smtClean="0"/>
          </a:p>
          <a:p>
            <a:pPr marL="342900" indent="-342900">
              <a:buFont typeface="Arial" charset="0"/>
              <a:buChar char="•"/>
            </a:pPr>
            <a:r>
              <a:rPr lang="en-US" dirty="0" smtClean="0"/>
              <a:t>Observations</a:t>
            </a:r>
          </a:p>
          <a:p>
            <a:pPr marL="800100" lvl="1" indent="-342900">
              <a:buFont typeface="Arial" charset="0"/>
              <a:buChar char="•"/>
            </a:pPr>
            <a:r>
              <a:rPr lang="en-US" dirty="0" smtClean="0"/>
              <a:t>More c</a:t>
            </a:r>
            <a:r>
              <a:rPr lang="en-US" dirty="0" smtClean="0"/>
              <a:t>omplete accounting of local </a:t>
            </a:r>
            <a:r>
              <a:rPr lang="en-US" dirty="0" smtClean="0"/>
              <a:t>dwarf population </a:t>
            </a:r>
            <a:r>
              <a:rPr lang="en-US" dirty="0" smtClean="0"/>
              <a:t>(DES, LSST)</a:t>
            </a:r>
          </a:p>
          <a:p>
            <a:pPr marL="800100" lvl="1" indent="-342900">
              <a:buFont typeface="Arial" charset="0"/>
              <a:buChar char="•"/>
            </a:pPr>
            <a:r>
              <a:rPr lang="en-US" dirty="0" smtClean="0"/>
              <a:t>Better understanding of velocities derived from HI observation </a:t>
            </a:r>
            <a:r>
              <a:rPr lang="en-US" sz="1800" dirty="0" smtClean="0"/>
              <a:t>(e.g. Pineda et al 2017, </a:t>
            </a:r>
            <a:r>
              <a:rPr lang="en-US" sz="1800" dirty="0" err="1" smtClean="0"/>
              <a:t>Verbeke</a:t>
            </a:r>
            <a:r>
              <a:rPr lang="en-US" sz="1800" dirty="0" smtClean="0"/>
              <a:t> et al 2017)</a:t>
            </a:r>
            <a:endParaRPr lang="en-US" sz="1800" dirty="0" smtClean="0"/>
          </a:p>
          <a:p>
            <a:pPr marL="800100" lvl="1" indent="-342900">
              <a:buFont typeface="Arial" charset="0"/>
              <a:buChar char="•"/>
            </a:pPr>
            <a:endParaRPr lang="en-US" dirty="0"/>
          </a:p>
        </p:txBody>
      </p:sp>
    </p:spTree>
    <p:extLst>
      <p:ext uri="{BB962C8B-B14F-4D97-AF65-F5344CB8AC3E}">
        <p14:creationId xmlns:p14="http://schemas.microsoft.com/office/powerpoint/2010/main" val="346196188"/>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51329" y="3037668"/>
            <a:ext cx="1263112" cy="702908"/>
          </a:xfrm>
        </p:spPr>
        <p:txBody>
          <a:bodyPr/>
          <a:lstStyle/>
          <a:p>
            <a:r>
              <a:rPr lang="en-US" dirty="0" smtClean="0"/>
              <a:t>Fin.</a:t>
            </a:r>
            <a:endParaRPr lang="en-US" dirty="0"/>
          </a:p>
        </p:txBody>
      </p:sp>
    </p:spTree>
    <p:extLst>
      <p:ext uri="{BB962C8B-B14F-4D97-AF65-F5344CB8AC3E}">
        <p14:creationId xmlns:p14="http://schemas.microsoft.com/office/powerpoint/2010/main" val="83960957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p:txBody>
          <a:bodyPr/>
          <a:lstStyle/>
          <a:p>
            <a:endParaRPr lang="en-US" dirty="0"/>
          </a:p>
        </p:txBody>
      </p:sp>
      <p:sp>
        <p:nvSpPr>
          <p:cNvPr id="2" name="Title 1"/>
          <p:cNvSpPr>
            <a:spLocks noGrp="1"/>
          </p:cNvSpPr>
          <p:nvPr>
            <p:ph type="title"/>
          </p:nvPr>
        </p:nvSpPr>
        <p:spPr/>
        <p:txBody>
          <a:bodyPr/>
          <a:lstStyle/>
          <a:p>
            <a:r>
              <a:rPr lang="en-US" dirty="0" smtClean="0"/>
              <a:t>Missing satellites </a:t>
            </a:r>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8708" y="1887379"/>
            <a:ext cx="4243533" cy="4161294"/>
          </a:xfrm>
          <a:prstGeom prst="rect">
            <a:avLst/>
          </a:prstGeom>
        </p:spPr>
      </p:pic>
      <p:sp>
        <p:nvSpPr>
          <p:cNvPr id="7" name="TextBox 6"/>
          <p:cNvSpPr txBox="1"/>
          <p:nvPr/>
        </p:nvSpPr>
        <p:spPr>
          <a:xfrm>
            <a:off x="5997844" y="6550223"/>
            <a:ext cx="3099152" cy="338554"/>
          </a:xfrm>
          <a:prstGeom prst="rect">
            <a:avLst/>
          </a:prstGeom>
          <a:noFill/>
        </p:spPr>
        <p:txBody>
          <a:bodyPr wrap="square" rtlCol="0">
            <a:spAutoFit/>
          </a:bodyPr>
          <a:lstStyle/>
          <a:p>
            <a:r>
              <a:rPr lang="en-US" sz="1600" dirty="0" smtClean="0"/>
              <a:t>Bullock &amp; Boylan-</a:t>
            </a:r>
            <a:r>
              <a:rPr lang="en-US" sz="1600" dirty="0" err="1" smtClean="0"/>
              <a:t>Kolchin</a:t>
            </a:r>
            <a:r>
              <a:rPr lang="en-US" sz="1600" dirty="0" smtClean="0"/>
              <a:t> 2017</a:t>
            </a:r>
            <a:endParaRPr lang="en-US" sz="1600" dirty="0"/>
          </a:p>
        </p:txBody>
      </p:sp>
    </p:spTree>
    <p:extLst>
      <p:ext uri="{BB962C8B-B14F-4D97-AF65-F5344CB8AC3E}">
        <p14:creationId xmlns:p14="http://schemas.microsoft.com/office/powerpoint/2010/main" val="15451503"/>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dirty="0"/>
          </a:p>
        </p:txBody>
      </p:sp>
      <p:sp>
        <p:nvSpPr>
          <p:cNvPr id="2" name="Title 1"/>
          <p:cNvSpPr>
            <a:spLocks noGrp="1"/>
          </p:cNvSpPr>
          <p:nvPr>
            <p:ph type="title"/>
          </p:nvPr>
        </p:nvSpPr>
        <p:spPr>
          <a:xfrm>
            <a:off x="1521501" y="2567781"/>
            <a:ext cx="5791200" cy="1371600"/>
          </a:xfrm>
        </p:spPr>
        <p:txBody>
          <a:bodyPr>
            <a:normAutofit fontScale="90000"/>
          </a:bodyPr>
          <a:lstStyle/>
          <a:p>
            <a:pPr algn="ctr"/>
            <a:r>
              <a:rPr lang="en-US" dirty="0" smtClean="0"/>
              <a:t>Thanks to all those who supported me</a:t>
            </a:r>
            <a:endParaRPr lang="en-US" dirty="0"/>
          </a:p>
        </p:txBody>
      </p:sp>
    </p:spTree>
    <p:extLst>
      <p:ext uri="{BB962C8B-B14F-4D97-AF65-F5344CB8AC3E}">
        <p14:creationId xmlns:p14="http://schemas.microsoft.com/office/powerpoint/2010/main" val="1975928375"/>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extras</a:t>
            </a:r>
            <a:endParaRPr lang="en-US" dirty="0"/>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2016803054"/>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2dhist_halo12596">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64674" y="1877120"/>
            <a:ext cx="8249546" cy="2162641"/>
          </a:xfrm>
          <a:prstGeom prst="rect">
            <a:avLst/>
          </a:prstGeom>
        </p:spPr>
      </p:pic>
    </p:spTree>
    <p:extLst>
      <p:ext uri="{BB962C8B-B14F-4D97-AF65-F5344CB8AC3E}">
        <p14:creationId xmlns:p14="http://schemas.microsoft.com/office/powerpoint/2010/main" val="1441376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repeatCount="indefinite" fill="hold" display="0">
                  <p:stCondLst>
                    <p:cond delay="indefinite"/>
                  </p:stCondLst>
                </p:cTn>
                <p:tgtEl>
                  <p:spTgt spid="4"/>
                </p:tgtEl>
              </p:cMediaNode>
            </p:video>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millenium2.jpg"/>
          <p:cNvPicPr>
            <a:picLocks noGrp="1" noChangeAspect="1"/>
          </p:cNvPicPr>
          <p:nvPr>
            <p:ph idx="1"/>
          </p:nvPr>
        </p:nvPicPr>
        <p:blipFill>
          <a:blip r:embed="rId3">
            <a:extLst>
              <a:ext uri="{28A0092B-C50C-407E-A947-70E740481C1C}">
                <a14:useLocalDpi xmlns:a14="http://schemas.microsoft.com/office/drawing/2010/main" val="0"/>
              </a:ext>
            </a:extLst>
          </a:blip>
          <a:srcRect l="-37114" r="-37114"/>
          <a:stretch>
            <a:fillRect/>
          </a:stretch>
        </p:blipFill>
        <p:spPr>
          <a:xfrm>
            <a:off x="-694959" y="405985"/>
            <a:ext cx="10533919" cy="6046031"/>
          </a:xfrm>
        </p:spPr>
      </p:pic>
      <p:sp>
        <p:nvSpPr>
          <p:cNvPr id="6" name="TextBox 5"/>
          <p:cNvSpPr txBox="1"/>
          <p:nvPr/>
        </p:nvSpPr>
        <p:spPr>
          <a:xfrm>
            <a:off x="6032904" y="6443059"/>
            <a:ext cx="2844534" cy="369332"/>
          </a:xfrm>
          <a:prstGeom prst="rect">
            <a:avLst/>
          </a:prstGeom>
          <a:noFill/>
        </p:spPr>
        <p:txBody>
          <a:bodyPr wrap="square" rtlCol="0">
            <a:spAutoFit/>
          </a:bodyPr>
          <a:lstStyle/>
          <a:p>
            <a:r>
              <a:rPr lang="en-US" dirty="0" err="1" smtClean="0"/>
              <a:t>Boylan-Kolchin</a:t>
            </a:r>
            <a:r>
              <a:rPr lang="en-US" dirty="0" smtClean="0"/>
              <a:t> et al. 2009</a:t>
            </a:r>
            <a:endParaRPr lang="en-US" dirty="0"/>
          </a:p>
        </p:txBody>
      </p:sp>
    </p:spTree>
    <p:extLst>
      <p:ext uri="{BB962C8B-B14F-4D97-AF65-F5344CB8AC3E}">
        <p14:creationId xmlns:p14="http://schemas.microsoft.com/office/powerpoint/2010/main" val="1217486465"/>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718"/>
            <a:ext cx="6641024" cy="1371600"/>
          </a:xfrm>
        </p:spPr>
        <p:txBody>
          <a:bodyPr>
            <a:normAutofit/>
          </a:bodyPr>
          <a:lstStyle/>
          <a:p>
            <a:r>
              <a:rPr lang="en-US" dirty="0" smtClean="0"/>
              <a:t>Temperature anisotropy of CMB</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16322" y="1524318"/>
            <a:ext cx="6997700" cy="4373563"/>
          </a:xfrm>
        </p:spPr>
      </p:pic>
      <p:sp>
        <p:nvSpPr>
          <p:cNvPr id="5" name="TextBox 4"/>
          <p:cNvSpPr txBox="1"/>
          <p:nvPr/>
        </p:nvSpPr>
        <p:spPr>
          <a:xfrm>
            <a:off x="6032904" y="6443059"/>
            <a:ext cx="2844534" cy="369332"/>
          </a:xfrm>
          <a:prstGeom prst="rect">
            <a:avLst/>
          </a:prstGeom>
          <a:noFill/>
        </p:spPr>
        <p:txBody>
          <a:bodyPr wrap="square" rtlCol="0">
            <a:spAutoFit/>
          </a:bodyPr>
          <a:lstStyle/>
          <a:p>
            <a:r>
              <a:rPr lang="en-US" dirty="0" smtClean="0"/>
              <a:t>Planck et al. 2018</a:t>
            </a:r>
            <a:endParaRPr lang="en-US" dirty="0"/>
          </a:p>
        </p:txBody>
      </p:sp>
    </p:spTree>
    <p:extLst>
      <p:ext uri="{BB962C8B-B14F-4D97-AF65-F5344CB8AC3E}">
        <p14:creationId xmlns:p14="http://schemas.microsoft.com/office/powerpoint/2010/main" val="591849672"/>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718"/>
            <a:ext cx="8420238" cy="1371600"/>
          </a:xfrm>
        </p:spPr>
        <p:txBody>
          <a:bodyPr>
            <a:normAutofit/>
          </a:bodyPr>
          <a:lstStyle/>
          <a:p>
            <a:r>
              <a:rPr lang="en-US" dirty="0" smtClean="0"/>
              <a:t>ΛCDM reproduces </a:t>
            </a:r>
            <a:r>
              <a:rPr lang="en-US" dirty="0" err="1" smtClean="0"/>
              <a:t>cmb</a:t>
            </a:r>
            <a:r>
              <a:rPr lang="en-US" dirty="0" smtClean="0"/>
              <a:t> anisotropies</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30752" y="2526224"/>
            <a:ext cx="8320356" cy="3090418"/>
          </a:xfrm>
        </p:spPr>
      </p:pic>
      <p:sp>
        <p:nvSpPr>
          <p:cNvPr id="5" name="TextBox 4"/>
          <p:cNvSpPr txBox="1"/>
          <p:nvPr/>
        </p:nvSpPr>
        <p:spPr>
          <a:xfrm>
            <a:off x="6032904" y="6443059"/>
            <a:ext cx="2844534" cy="369332"/>
          </a:xfrm>
          <a:prstGeom prst="rect">
            <a:avLst/>
          </a:prstGeom>
          <a:noFill/>
        </p:spPr>
        <p:txBody>
          <a:bodyPr wrap="square" rtlCol="0">
            <a:spAutoFit/>
          </a:bodyPr>
          <a:lstStyle/>
          <a:p>
            <a:r>
              <a:rPr lang="en-US" dirty="0" smtClean="0"/>
              <a:t>Planck et al. 2018</a:t>
            </a:r>
            <a:endParaRPr lang="en-US" dirty="0"/>
          </a:p>
        </p:txBody>
      </p:sp>
    </p:spTree>
    <p:extLst>
      <p:ext uri="{BB962C8B-B14F-4D97-AF65-F5344CB8AC3E}">
        <p14:creationId xmlns:p14="http://schemas.microsoft.com/office/powerpoint/2010/main" val="73184400"/>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millenium2.jpg"/>
          <p:cNvPicPr>
            <a:picLocks noGrp="1" noChangeAspect="1"/>
          </p:cNvPicPr>
          <p:nvPr>
            <p:ph idx="1"/>
          </p:nvPr>
        </p:nvPicPr>
        <p:blipFill>
          <a:blip r:embed="rId3">
            <a:extLst>
              <a:ext uri="{28A0092B-C50C-407E-A947-70E740481C1C}">
                <a14:useLocalDpi xmlns:a14="http://schemas.microsoft.com/office/drawing/2010/main" val="0"/>
              </a:ext>
            </a:extLst>
          </a:blip>
          <a:srcRect l="-37114" r="-37114"/>
          <a:stretch>
            <a:fillRect/>
          </a:stretch>
        </p:blipFill>
        <p:spPr>
          <a:xfrm>
            <a:off x="-694959" y="405985"/>
            <a:ext cx="10533919" cy="6046031"/>
          </a:xfrm>
        </p:spPr>
      </p:pic>
      <p:sp>
        <p:nvSpPr>
          <p:cNvPr id="6" name="TextBox 5"/>
          <p:cNvSpPr txBox="1"/>
          <p:nvPr/>
        </p:nvSpPr>
        <p:spPr>
          <a:xfrm>
            <a:off x="6032904" y="6443059"/>
            <a:ext cx="2844534" cy="369332"/>
          </a:xfrm>
          <a:prstGeom prst="rect">
            <a:avLst/>
          </a:prstGeom>
          <a:noFill/>
        </p:spPr>
        <p:txBody>
          <a:bodyPr wrap="square" rtlCol="0">
            <a:spAutoFit/>
          </a:bodyPr>
          <a:lstStyle/>
          <a:p>
            <a:r>
              <a:rPr lang="en-US" dirty="0" err="1" smtClean="0"/>
              <a:t>Boylan-Kolchin</a:t>
            </a:r>
            <a:r>
              <a:rPr lang="en-US" dirty="0" smtClean="0"/>
              <a:t> et al. 2009</a:t>
            </a:r>
            <a:endParaRPr lang="en-US" dirty="0"/>
          </a:p>
        </p:txBody>
      </p:sp>
      <p:grpSp>
        <p:nvGrpSpPr>
          <p:cNvPr id="13" name="Group 12"/>
          <p:cNvGrpSpPr/>
          <p:nvPr/>
        </p:nvGrpSpPr>
        <p:grpSpPr>
          <a:xfrm>
            <a:off x="3535890" y="4431308"/>
            <a:ext cx="2072219" cy="2011751"/>
            <a:chOff x="4886520" y="339938"/>
            <a:chExt cx="2942250" cy="2983843"/>
          </a:xfrm>
        </p:grpSpPr>
        <p:cxnSp>
          <p:nvCxnSpPr>
            <p:cNvPr id="5" name="Straight Connector 4"/>
            <p:cNvCxnSpPr/>
            <p:nvPr/>
          </p:nvCxnSpPr>
          <p:spPr>
            <a:xfrm>
              <a:off x="4886520" y="339938"/>
              <a:ext cx="2911254" cy="50549"/>
            </a:xfrm>
            <a:prstGeom prst="line">
              <a:avLst/>
            </a:prstGeom>
            <a:ln w="889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4917516" y="3273232"/>
              <a:ext cx="2911254" cy="50549"/>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7797774" y="405985"/>
              <a:ext cx="0" cy="2902298"/>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4886520" y="339938"/>
              <a:ext cx="0" cy="2968345"/>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9" name="Group 18"/>
          <p:cNvGrpSpPr/>
          <p:nvPr/>
        </p:nvGrpSpPr>
        <p:grpSpPr>
          <a:xfrm>
            <a:off x="6151650" y="4973623"/>
            <a:ext cx="895365" cy="869238"/>
            <a:chOff x="4886520" y="339938"/>
            <a:chExt cx="2942250" cy="2983843"/>
          </a:xfrm>
        </p:grpSpPr>
        <p:cxnSp>
          <p:nvCxnSpPr>
            <p:cNvPr id="20" name="Straight Connector 19"/>
            <p:cNvCxnSpPr/>
            <p:nvPr/>
          </p:nvCxnSpPr>
          <p:spPr>
            <a:xfrm>
              <a:off x="4886520" y="339938"/>
              <a:ext cx="2911254" cy="50549"/>
            </a:xfrm>
            <a:prstGeom prst="line">
              <a:avLst/>
            </a:prstGeom>
            <a:ln w="889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4917516" y="3273232"/>
              <a:ext cx="2911254" cy="50549"/>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7797774" y="405985"/>
              <a:ext cx="0" cy="2902298"/>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4886520" y="339938"/>
              <a:ext cx="0" cy="2968345"/>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4" name="Group 23"/>
          <p:cNvGrpSpPr/>
          <p:nvPr/>
        </p:nvGrpSpPr>
        <p:grpSpPr>
          <a:xfrm>
            <a:off x="6392927" y="3233196"/>
            <a:ext cx="403378" cy="391607"/>
            <a:chOff x="4886520" y="339938"/>
            <a:chExt cx="2942250" cy="2983843"/>
          </a:xfrm>
        </p:grpSpPr>
        <p:cxnSp>
          <p:nvCxnSpPr>
            <p:cNvPr id="25" name="Straight Connector 24"/>
            <p:cNvCxnSpPr/>
            <p:nvPr/>
          </p:nvCxnSpPr>
          <p:spPr>
            <a:xfrm>
              <a:off x="4886520" y="339938"/>
              <a:ext cx="2911254" cy="50549"/>
            </a:xfrm>
            <a:prstGeom prst="line">
              <a:avLst/>
            </a:prstGeom>
            <a:ln w="889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4917516" y="3273232"/>
              <a:ext cx="2911254" cy="50549"/>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7797774" y="405985"/>
              <a:ext cx="0" cy="2902298"/>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4886520" y="339938"/>
              <a:ext cx="0" cy="2968345"/>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3" name="Rectangle 2"/>
          <p:cNvSpPr/>
          <p:nvPr/>
        </p:nvSpPr>
        <p:spPr>
          <a:xfrm>
            <a:off x="6470630" y="1348353"/>
            <a:ext cx="197439" cy="175965"/>
          </a:xfrm>
          <a:prstGeom prst="rect">
            <a:avLst/>
          </a:prstGeom>
          <a:noFill/>
          <a:ln w="539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3535890" y="2402237"/>
            <a:ext cx="45719" cy="45719"/>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80153583"/>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152718"/>
            <a:ext cx="6408821" cy="1371600"/>
          </a:xfrm>
        </p:spPr>
        <p:txBody>
          <a:bodyPr>
            <a:normAutofit fontScale="90000"/>
          </a:bodyPr>
          <a:lstStyle/>
          <a:p>
            <a:r>
              <a:rPr lang="en-US" dirty="0" smtClean="0"/>
              <a:t>NFW profile universal in ΛCDM simulations </a:t>
            </a:r>
            <a:endParaRPr lang="en-US" dirty="0"/>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08327" y="1752600"/>
            <a:ext cx="5517746" cy="4373563"/>
          </a:xfrm>
        </p:spPr>
      </p:pic>
      <p:sp>
        <p:nvSpPr>
          <p:cNvPr id="7" name="TextBox 6"/>
          <p:cNvSpPr txBox="1"/>
          <p:nvPr/>
        </p:nvSpPr>
        <p:spPr>
          <a:xfrm>
            <a:off x="3874168" y="2277979"/>
            <a:ext cx="1628274" cy="707886"/>
          </a:xfrm>
          <a:prstGeom prst="rect">
            <a:avLst/>
          </a:prstGeom>
          <a:noFill/>
        </p:spPr>
        <p:txBody>
          <a:bodyPr wrap="square" rtlCol="0">
            <a:spAutoFit/>
          </a:bodyPr>
          <a:lstStyle/>
          <a:p>
            <a:pPr algn="ctr"/>
            <a:r>
              <a:rPr lang="en-US" sz="2000" b="1" smtClean="0"/>
              <a:t>NFW (cusp)</a:t>
            </a:r>
            <a:endParaRPr lang="en-US" sz="2000" b="1" dirty="0" smtClean="0"/>
          </a:p>
          <a:p>
            <a:pPr algn="ctr"/>
            <a:r>
              <a:rPr lang="en-US" sz="2000" b="1" dirty="0" smtClean="0"/>
              <a:t>𝛒~r </a:t>
            </a:r>
            <a:r>
              <a:rPr lang="en-US" sz="2000" b="1" baseline="30000" dirty="0" smtClean="0"/>
              <a:t>-1</a:t>
            </a:r>
            <a:endParaRPr lang="en-US" sz="2000" b="1" dirty="0"/>
          </a:p>
        </p:txBody>
      </p:sp>
      <p:sp>
        <p:nvSpPr>
          <p:cNvPr id="8" name="TextBox 7"/>
          <p:cNvSpPr txBox="1"/>
          <p:nvPr/>
        </p:nvSpPr>
        <p:spPr>
          <a:xfrm>
            <a:off x="2454440" y="3585438"/>
            <a:ext cx="1925055" cy="707886"/>
          </a:xfrm>
          <a:prstGeom prst="rect">
            <a:avLst/>
          </a:prstGeom>
          <a:noFill/>
        </p:spPr>
        <p:txBody>
          <a:bodyPr wrap="square" rtlCol="0">
            <a:spAutoFit/>
          </a:bodyPr>
          <a:lstStyle/>
          <a:p>
            <a:pPr algn="ctr"/>
            <a:r>
              <a:rPr lang="en-US" sz="2000" b="1" dirty="0" err="1" smtClean="0"/>
              <a:t>Burkert</a:t>
            </a:r>
            <a:r>
              <a:rPr lang="en-US" sz="2000" b="1" dirty="0" smtClean="0"/>
              <a:t> (core)</a:t>
            </a:r>
          </a:p>
          <a:p>
            <a:pPr algn="ctr"/>
            <a:r>
              <a:rPr lang="en-US" sz="2000" b="1" dirty="0" smtClean="0"/>
              <a:t>𝛒~r </a:t>
            </a:r>
            <a:r>
              <a:rPr lang="en-US" sz="2000" b="1" baseline="30000" dirty="0"/>
              <a:t>0</a:t>
            </a:r>
            <a:endParaRPr lang="en-US" sz="2000" b="1" dirty="0"/>
          </a:p>
        </p:txBody>
      </p:sp>
    </p:spTree>
    <p:extLst>
      <p:ext uri="{BB962C8B-B14F-4D97-AF65-F5344CB8AC3E}">
        <p14:creationId xmlns:p14="http://schemas.microsoft.com/office/powerpoint/2010/main" val="1151241966"/>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152718"/>
            <a:ext cx="7012983" cy="1371600"/>
          </a:xfrm>
        </p:spPr>
        <p:txBody>
          <a:bodyPr>
            <a:normAutofit/>
          </a:bodyPr>
          <a:lstStyle/>
          <a:p>
            <a:r>
              <a:rPr lang="en-US" dirty="0" smtClean="0"/>
              <a:t>Cored profiles fit certain observations</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052738" y="1752600"/>
            <a:ext cx="4428924" cy="4373563"/>
          </a:xfrm>
        </p:spPr>
      </p:pic>
      <p:sp>
        <p:nvSpPr>
          <p:cNvPr id="6" name="TextBox 5"/>
          <p:cNvSpPr txBox="1"/>
          <p:nvPr/>
        </p:nvSpPr>
        <p:spPr>
          <a:xfrm>
            <a:off x="6090834" y="6550223"/>
            <a:ext cx="3006162" cy="338554"/>
          </a:xfrm>
          <a:prstGeom prst="rect">
            <a:avLst/>
          </a:prstGeom>
          <a:noFill/>
        </p:spPr>
        <p:txBody>
          <a:bodyPr wrap="square" rtlCol="0">
            <a:spAutoFit/>
          </a:bodyPr>
          <a:lstStyle/>
          <a:p>
            <a:r>
              <a:rPr lang="en-US" sz="1600" dirty="0" smtClean="0"/>
              <a:t>Bullock &amp; Boylan-</a:t>
            </a:r>
            <a:r>
              <a:rPr lang="en-US" sz="1600" dirty="0" err="1" smtClean="0"/>
              <a:t>Kolchin</a:t>
            </a:r>
            <a:r>
              <a:rPr lang="en-US" sz="1600" dirty="0" smtClean="0"/>
              <a:t> 2017</a:t>
            </a:r>
            <a:endParaRPr lang="en-US" sz="1600" dirty="0"/>
          </a:p>
        </p:txBody>
      </p:sp>
    </p:spTree>
    <p:extLst>
      <p:ext uri="{BB962C8B-B14F-4D97-AF65-F5344CB8AC3E}">
        <p14:creationId xmlns:p14="http://schemas.microsoft.com/office/powerpoint/2010/main" val="96063092"/>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55480" y="1752600"/>
            <a:ext cx="4756764" cy="4925844"/>
          </a:xfrm>
        </p:spPr>
      </p:pic>
      <p:sp>
        <p:nvSpPr>
          <p:cNvPr id="5" name="Title 1"/>
          <p:cNvSpPr>
            <a:spLocks noGrp="1"/>
          </p:cNvSpPr>
          <p:nvPr>
            <p:ph type="title"/>
          </p:nvPr>
        </p:nvSpPr>
        <p:spPr>
          <a:xfrm>
            <a:off x="457199" y="152718"/>
            <a:ext cx="8051369" cy="1371600"/>
          </a:xfrm>
        </p:spPr>
        <p:txBody>
          <a:bodyPr>
            <a:normAutofit/>
          </a:bodyPr>
          <a:lstStyle/>
          <a:p>
            <a:r>
              <a:rPr lang="en-US" sz="3200" dirty="0" err="1" smtClean="0"/>
              <a:t>M</a:t>
            </a:r>
            <a:r>
              <a:rPr lang="en-US" sz="3200" baseline="-25000" dirty="0" err="1" smtClean="0"/>
              <a:t>halo</a:t>
            </a:r>
            <a:r>
              <a:rPr lang="en-US" sz="3200" baseline="-25000" dirty="0" smtClean="0"/>
              <a:t> </a:t>
            </a:r>
            <a:r>
              <a:rPr lang="en-US" sz="3200" dirty="0" smtClean="0"/>
              <a:t>~ 10</a:t>
            </a:r>
            <a:r>
              <a:rPr lang="en-US" sz="3200" baseline="30000" dirty="0" smtClean="0"/>
              <a:t>10 </a:t>
            </a:r>
            <a:r>
              <a:rPr lang="en-US" sz="3200" dirty="0" smtClean="0"/>
              <a:t>M</a:t>
            </a:r>
            <a:r>
              <a:rPr lang="en-US" sz="3200" baseline="-25000" dirty="0" smtClean="0">
                <a:latin typeface="Wingdings"/>
                <a:ea typeface="Wingdings"/>
                <a:cs typeface="Wingdings"/>
                <a:sym typeface="Wingdings"/>
              </a:rPr>
              <a:t></a:t>
            </a:r>
            <a:r>
              <a:rPr lang="en-US" sz="3200" baseline="30000" dirty="0" smtClean="0"/>
              <a:t> </a:t>
            </a:r>
            <a:r>
              <a:rPr lang="en-US" sz="3200" dirty="0" smtClean="0"/>
              <a:t>= Key mass scale</a:t>
            </a:r>
            <a:endParaRPr lang="en-US" sz="3200" dirty="0"/>
          </a:p>
        </p:txBody>
      </p:sp>
      <p:sp>
        <p:nvSpPr>
          <p:cNvPr id="7" name="TextBox 6"/>
          <p:cNvSpPr txBox="1"/>
          <p:nvPr/>
        </p:nvSpPr>
        <p:spPr>
          <a:xfrm>
            <a:off x="6028841" y="6550223"/>
            <a:ext cx="3068155" cy="338554"/>
          </a:xfrm>
          <a:prstGeom prst="rect">
            <a:avLst/>
          </a:prstGeom>
          <a:noFill/>
        </p:spPr>
        <p:txBody>
          <a:bodyPr wrap="square" rtlCol="0">
            <a:spAutoFit/>
          </a:bodyPr>
          <a:lstStyle/>
          <a:p>
            <a:r>
              <a:rPr lang="en-US" sz="1600" dirty="0" smtClean="0"/>
              <a:t>Bullock &amp; Boylan-</a:t>
            </a:r>
            <a:r>
              <a:rPr lang="en-US" sz="1600" dirty="0" err="1" smtClean="0"/>
              <a:t>Kolchin</a:t>
            </a:r>
            <a:r>
              <a:rPr lang="en-US" sz="1600" dirty="0" smtClean="0"/>
              <a:t> 2017</a:t>
            </a:r>
            <a:endParaRPr lang="en-US" sz="1600" dirty="0"/>
          </a:p>
        </p:txBody>
      </p:sp>
    </p:spTree>
    <p:extLst>
      <p:ext uri="{BB962C8B-B14F-4D97-AF65-F5344CB8AC3E}">
        <p14:creationId xmlns:p14="http://schemas.microsoft.com/office/powerpoint/2010/main" val="177437572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p:txBody>
          <a:bodyPr/>
          <a:lstStyle/>
          <a:p>
            <a:endParaRPr lang="en-US" dirty="0"/>
          </a:p>
        </p:txBody>
      </p:sp>
      <p:sp>
        <p:nvSpPr>
          <p:cNvPr id="2" name="Title 1"/>
          <p:cNvSpPr>
            <a:spLocks noGrp="1"/>
          </p:cNvSpPr>
          <p:nvPr>
            <p:ph type="title"/>
          </p:nvPr>
        </p:nvSpPr>
        <p:spPr/>
        <p:txBody>
          <a:bodyPr/>
          <a:lstStyle/>
          <a:p>
            <a:r>
              <a:rPr lang="en-US" dirty="0" smtClean="0"/>
              <a:t>Missing satellites</a:t>
            </a:r>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8708" y="1887379"/>
            <a:ext cx="4243533" cy="4161294"/>
          </a:xfrm>
          <a:prstGeom prst="rect">
            <a:avLst/>
          </a:prstGeom>
        </p:spPr>
      </p:pic>
      <p:pic>
        <p:nvPicPr>
          <p:cNvPr id="7" name="Content Placeholder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92241" y="1887379"/>
            <a:ext cx="4161295" cy="4161295"/>
          </a:xfrm>
          <a:prstGeom prst="rect">
            <a:avLst/>
          </a:prstGeom>
        </p:spPr>
      </p:pic>
      <p:sp>
        <p:nvSpPr>
          <p:cNvPr id="8" name="TextBox 7"/>
          <p:cNvSpPr txBox="1"/>
          <p:nvPr/>
        </p:nvSpPr>
        <p:spPr>
          <a:xfrm>
            <a:off x="5997844" y="6550223"/>
            <a:ext cx="3099152" cy="338554"/>
          </a:xfrm>
          <a:prstGeom prst="rect">
            <a:avLst/>
          </a:prstGeom>
          <a:noFill/>
        </p:spPr>
        <p:txBody>
          <a:bodyPr wrap="square" rtlCol="0">
            <a:spAutoFit/>
          </a:bodyPr>
          <a:lstStyle/>
          <a:p>
            <a:r>
              <a:rPr lang="en-US" sz="1600" dirty="0" smtClean="0"/>
              <a:t>Bullock &amp; Boylan-</a:t>
            </a:r>
            <a:r>
              <a:rPr lang="en-US" sz="1600" dirty="0" err="1" smtClean="0"/>
              <a:t>Kolchin</a:t>
            </a:r>
            <a:r>
              <a:rPr lang="en-US" sz="1600" dirty="0" smtClean="0"/>
              <a:t> 2017</a:t>
            </a:r>
            <a:endParaRPr lang="en-US" sz="1600" dirty="0"/>
          </a:p>
        </p:txBody>
      </p:sp>
    </p:spTree>
    <p:extLst>
      <p:ext uri="{BB962C8B-B14F-4D97-AF65-F5344CB8AC3E}">
        <p14:creationId xmlns:p14="http://schemas.microsoft.com/office/powerpoint/2010/main" val="876736009"/>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29038"/>
            <a:ext cx="5791200" cy="1371600"/>
          </a:xfrm>
        </p:spPr>
        <p:txBody>
          <a:bodyPr/>
          <a:lstStyle/>
          <a:p>
            <a:r>
              <a:rPr lang="en-US" dirty="0" err="1" smtClean="0"/>
              <a:t>V</a:t>
            </a:r>
            <a:r>
              <a:rPr lang="en-US" baseline="-25000" dirty="0" err="1" smtClean="0"/>
              <a:t>max</a:t>
            </a:r>
            <a:r>
              <a:rPr lang="en-US" dirty="0" smtClean="0"/>
              <a:t> through time</a:t>
            </a:r>
            <a:endParaRPr lang="en-US" dirty="0"/>
          </a:p>
        </p:txBody>
      </p:sp>
      <p:pic>
        <p:nvPicPr>
          <p:cNvPr id="5" name="Content Placeholder 4" descr="fig3_vmax_v_t.pdf"/>
          <p:cNvPicPr>
            <a:picLocks noGrp="1" noChangeAspect="1"/>
          </p:cNvPicPr>
          <p:nvPr>
            <p:ph idx="1"/>
          </p:nvPr>
        </p:nvPicPr>
        <p:blipFill>
          <a:blip r:embed="rId3">
            <a:extLst>
              <a:ext uri="{28A0092B-C50C-407E-A947-70E740481C1C}">
                <a14:useLocalDpi xmlns:a14="http://schemas.microsoft.com/office/drawing/2010/main" val="0"/>
              </a:ext>
            </a:extLst>
          </a:blip>
          <a:srcRect l="-24775" r="-24775"/>
          <a:stretch>
            <a:fillRect/>
          </a:stretch>
        </p:blipFill>
        <p:spPr>
          <a:xfrm>
            <a:off x="-207440" y="1380333"/>
            <a:ext cx="9558881" cy="5486400"/>
          </a:xfrm>
        </p:spPr>
      </p:pic>
      <p:cxnSp>
        <p:nvCxnSpPr>
          <p:cNvPr id="4" name="Straight Connector 3"/>
          <p:cNvCxnSpPr/>
          <p:nvPr/>
        </p:nvCxnSpPr>
        <p:spPr>
          <a:xfrm flipH="1">
            <a:off x="2012179" y="4038105"/>
            <a:ext cx="4994772" cy="0"/>
          </a:xfrm>
          <a:prstGeom prst="line">
            <a:avLst/>
          </a:prstGeom>
          <a:ln w="38100" cmpd="sng">
            <a:prstDash val="dash"/>
          </a:ln>
        </p:spPr>
        <p:style>
          <a:lnRef idx="2">
            <a:schemeClr val="dk1"/>
          </a:lnRef>
          <a:fillRef idx="0">
            <a:schemeClr val="dk1"/>
          </a:fillRef>
          <a:effectRef idx="1">
            <a:schemeClr val="dk1"/>
          </a:effectRef>
          <a:fontRef idx="minor">
            <a:schemeClr val="tx1"/>
          </a:fontRef>
        </p:style>
      </p:cxnSp>
      <p:cxnSp>
        <p:nvCxnSpPr>
          <p:cNvPr id="7" name="Straight Connector 6"/>
          <p:cNvCxnSpPr/>
          <p:nvPr/>
        </p:nvCxnSpPr>
        <p:spPr>
          <a:xfrm>
            <a:off x="5223104" y="4038105"/>
            <a:ext cx="0" cy="413798"/>
          </a:xfrm>
          <a:prstGeom prst="line">
            <a:avLst/>
          </a:prstGeom>
        </p:spPr>
        <p:style>
          <a:lnRef idx="2">
            <a:schemeClr val="dk1"/>
          </a:lnRef>
          <a:fillRef idx="0">
            <a:schemeClr val="dk1"/>
          </a:fillRef>
          <a:effectRef idx="1">
            <a:schemeClr val="dk1"/>
          </a:effectRef>
          <a:fontRef idx="minor">
            <a:schemeClr val="tx1"/>
          </a:fontRef>
        </p:style>
      </p:cxnSp>
      <p:sp>
        <p:nvSpPr>
          <p:cNvPr id="8" name="TextBox 7"/>
          <p:cNvSpPr txBox="1"/>
          <p:nvPr/>
        </p:nvSpPr>
        <p:spPr>
          <a:xfrm>
            <a:off x="4318009" y="4451903"/>
            <a:ext cx="1810189" cy="646331"/>
          </a:xfrm>
          <a:prstGeom prst="rect">
            <a:avLst/>
          </a:prstGeom>
          <a:noFill/>
        </p:spPr>
        <p:txBody>
          <a:bodyPr wrap="square" rtlCol="0">
            <a:spAutoFit/>
          </a:bodyPr>
          <a:lstStyle/>
          <a:p>
            <a:pPr algn="ctr"/>
            <a:r>
              <a:rPr lang="en-US" dirty="0" err="1" smtClean="0"/>
              <a:t>Reionization</a:t>
            </a:r>
            <a:r>
              <a:rPr lang="en-US" dirty="0" smtClean="0"/>
              <a:t> heating</a:t>
            </a:r>
            <a:endParaRPr lang="en-US" dirty="0"/>
          </a:p>
        </p:txBody>
      </p:sp>
      <p:sp>
        <p:nvSpPr>
          <p:cNvPr id="9" name="TextBox 8"/>
          <p:cNvSpPr txBox="1"/>
          <p:nvPr/>
        </p:nvSpPr>
        <p:spPr>
          <a:xfrm>
            <a:off x="7074568" y="6464618"/>
            <a:ext cx="1805675" cy="338554"/>
          </a:xfrm>
          <a:prstGeom prst="rect">
            <a:avLst/>
          </a:prstGeom>
          <a:noFill/>
        </p:spPr>
        <p:txBody>
          <a:bodyPr wrap="square" rtlCol="0">
            <a:spAutoFit/>
          </a:bodyPr>
          <a:lstStyle/>
          <a:p>
            <a:r>
              <a:rPr lang="en-US" sz="1600" dirty="0" err="1" smtClean="0"/>
              <a:t>Fitts</a:t>
            </a:r>
            <a:r>
              <a:rPr lang="en-US" sz="1600" dirty="0" smtClean="0"/>
              <a:t> et al. (2017)</a:t>
            </a:r>
            <a:endParaRPr lang="en-US" sz="1600" dirty="0"/>
          </a:p>
        </p:txBody>
      </p:sp>
    </p:spTree>
    <p:extLst>
      <p:ext uri="{BB962C8B-B14F-4D97-AF65-F5344CB8AC3E}">
        <p14:creationId xmlns:p14="http://schemas.microsoft.com/office/powerpoint/2010/main" val="1993013796"/>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fig11_mvir_v_z_4panel.pdf"/>
          <p:cNvPicPr>
            <a:picLocks noGrp="1" noChangeAspect="1"/>
          </p:cNvPicPr>
          <p:nvPr>
            <p:ph idx="1"/>
          </p:nvPr>
        </p:nvPicPr>
        <p:blipFill>
          <a:blip r:embed="rId3">
            <a:extLst>
              <a:ext uri="{28A0092B-C50C-407E-A947-70E740481C1C}">
                <a14:useLocalDpi xmlns:a14="http://schemas.microsoft.com/office/drawing/2010/main" val="0"/>
              </a:ext>
            </a:extLst>
          </a:blip>
          <a:srcRect l="-26842" r="-26842"/>
          <a:stretch>
            <a:fillRect/>
          </a:stretch>
        </p:blipFill>
        <p:spPr>
          <a:xfrm>
            <a:off x="-1261977" y="80540"/>
            <a:ext cx="11667954" cy="6696920"/>
          </a:xfrm>
        </p:spPr>
      </p:pic>
    </p:spTree>
    <p:extLst>
      <p:ext uri="{BB962C8B-B14F-4D97-AF65-F5344CB8AC3E}">
        <p14:creationId xmlns:p14="http://schemas.microsoft.com/office/powerpoint/2010/main" val="1154798699"/>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fig11_mvir_v_z_4panel.pdf"/>
          <p:cNvPicPr>
            <a:picLocks noGrp="1" noChangeAspect="1"/>
          </p:cNvPicPr>
          <p:nvPr>
            <p:ph idx="1"/>
          </p:nvPr>
        </p:nvPicPr>
        <p:blipFill>
          <a:blip r:embed="rId3">
            <a:extLst>
              <a:ext uri="{28A0092B-C50C-407E-A947-70E740481C1C}">
                <a14:useLocalDpi xmlns:a14="http://schemas.microsoft.com/office/drawing/2010/main" val="0"/>
              </a:ext>
            </a:extLst>
          </a:blip>
          <a:srcRect l="-26842" r="-26842"/>
          <a:stretch>
            <a:fillRect/>
          </a:stretch>
        </p:blipFill>
        <p:spPr>
          <a:xfrm>
            <a:off x="-1261977" y="80540"/>
            <a:ext cx="11667954" cy="6696920"/>
          </a:xfrm>
        </p:spPr>
      </p:pic>
      <p:cxnSp>
        <p:nvCxnSpPr>
          <p:cNvPr id="7" name="Straight Arrow Connector 6"/>
          <p:cNvCxnSpPr/>
          <p:nvPr/>
        </p:nvCxnSpPr>
        <p:spPr>
          <a:xfrm flipH="1" flipV="1">
            <a:off x="2854155" y="5051198"/>
            <a:ext cx="285416" cy="342454"/>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9" name="Straight Arrow Connector 8"/>
          <p:cNvCxnSpPr/>
          <p:nvPr/>
        </p:nvCxnSpPr>
        <p:spPr>
          <a:xfrm flipH="1" flipV="1">
            <a:off x="4081442" y="4109449"/>
            <a:ext cx="14271" cy="428068"/>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0" name="Straight Arrow Connector 9"/>
          <p:cNvCxnSpPr/>
          <p:nvPr/>
        </p:nvCxnSpPr>
        <p:spPr>
          <a:xfrm flipH="1" flipV="1">
            <a:off x="6272364" y="5051198"/>
            <a:ext cx="285416" cy="342454"/>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1" name="Straight Arrow Connector 10"/>
          <p:cNvCxnSpPr/>
          <p:nvPr/>
        </p:nvCxnSpPr>
        <p:spPr>
          <a:xfrm flipH="1" flipV="1">
            <a:off x="7499651" y="4109449"/>
            <a:ext cx="14271" cy="428068"/>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1325139149"/>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fig11_mvir_v_z_4panel.pdf"/>
          <p:cNvPicPr>
            <a:picLocks noGrp="1" noChangeAspect="1"/>
          </p:cNvPicPr>
          <p:nvPr>
            <p:ph idx="1"/>
          </p:nvPr>
        </p:nvPicPr>
        <p:blipFill>
          <a:blip r:embed="rId3">
            <a:extLst>
              <a:ext uri="{28A0092B-C50C-407E-A947-70E740481C1C}">
                <a14:useLocalDpi xmlns:a14="http://schemas.microsoft.com/office/drawing/2010/main" val="0"/>
              </a:ext>
            </a:extLst>
          </a:blip>
          <a:srcRect l="-26842" r="-26842"/>
          <a:stretch>
            <a:fillRect/>
          </a:stretch>
        </p:blipFill>
        <p:spPr>
          <a:xfrm>
            <a:off x="-1261977" y="80540"/>
            <a:ext cx="11667954" cy="6696920"/>
          </a:xfrm>
        </p:spPr>
      </p:pic>
      <p:cxnSp>
        <p:nvCxnSpPr>
          <p:cNvPr id="9" name="Straight Connector 8"/>
          <p:cNvCxnSpPr/>
          <p:nvPr/>
        </p:nvCxnSpPr>
        <p:spPr>
          <a:xfrm flipV="1">
            <a:off x="5979456" y="256841"/>
            <a:ext cx="0" cy="5835988"/>
          </a:xfrm>
          <a:prstGeom prst="line">
            <a:avLst/>
          </a:prstGeom>
          <a:ln>
            <a:prstDash val="dash"/>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flipV="1">
            <a:off x="7573211" y="256841"/>
            <a:ext cx="0" cy="5835988"/>
          </a:xfrm>
          <a:prstGeom prst="line">
            <a:avLst/>
          </a:prstGeom>
          <a:ln>
            <a:prstDash val="dash"/>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77347917"/>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fig11_mvir_v_z_4panel.pdf"/>
          <p:cNvPicPr>
            <a:picLocks noGrp="1" noChangeAspect="1"/>
          </p:cNvPicPr>
          <p:nvPr>
            <p:ph idx="1"/>
          </p:nvPr>
        </p:nvPicPr>
        <p:blipFill>
          <a:blip r:embed="rId3">
            <a:extLst>
              <a:ext uri="{28A0092B-C50C-407E-A947-70E740481C1C}">
                <a14:useLocalDpi xmlns:a14="http://schemas.microsoft.com/office/drawing/2010/main" val="0"/>
              </a:ext>
            </a:extLst>
          </a:blip>
          <a:srcRect l="-26842" r="-26842"/>
          <a:stretch>
            <a:fillRect/>
          </a:stretch>
        </p:blipFill>
        <p:spPr>
          <a:xfrm>
            <a:off x="-1261977" y="80540"/>
            <a:ext cx="11667954" cy="6696920"/>
          </a:xfrm>
        </p:spPr>
      </p:pic>
      <p:cxnSp>
        <p:nvCxnSpPr>
          <p:cNvPr id="9" name="Straight Connector 8"/>
          <p:cNvCxnSpPr/>
          <p:nvPr/>
        </p:nvCxnSpPr>
        <p:spPr>
          <a:xfrm flipV="1">
            <a:off x="6050809" y="256841"/>
            <a:ext cx="0" cy="5835988"/>
          </a:xfrm>
          <a:prstGeom prst="line">
            <a:avLst/>
          </a:prstGeom>
          <a:ln>
            <a:prstDash val="dash"/>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V="1">
            <a:off x="6388737" y="256841"/>
            <a:ext cx="0" cy="5835988"/>
          </a:xfrm>
          <a:prstGeom prst="line">
            <a:avLst/>
          </a:prstGeom>
          <a:ln>
            <a:prstDash val="dash"/>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86148527"/>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fig11_mvir_v_z_4panel.pdf"/>
          <p:cNvPicPr>
            <a:picLocks noGrp="1" noChangeAspect="1"/>
          </p:cNvPicPr>
          <p:nvPr>
            <p:ph idx="1"/>
          </p:nvPr>
        </p:nvPicPr>
        <p:blipFill>
          <a:blip r:embed="rId3">
            <a:extLst>
              <a:ext uri="{28A0092B-C50C-407E-A947-70E740481C1C}">
                <a14:useLocalDpi xmlns:a14="http://schemas.microsoft.com/office/drawing/2010/main" val="0"/>
              </a:ext>
            </a:extLst>
          </a:blip>
          <a:srcRect l="-26842" r="-26842"/>
          <a:stretch>
            <a:fillRect/>
          </a:stretch>
        </p:blipFill>
        <p:spPr>
          <a:xfrm>
            <a:off x="-1261977" y="80540"/>
            <a:ext cx="11667954" cy="6696920"/>
          </a:xfrm>
        </p:spPr>
      </p:pic>
      <p:cxnSp>
        <p:nvCxnSpPr>
          <p:cNvPr id="9" name="Straight Connector 8"/>
          <p:cNvCxnSpPr/>
          <p:nvPr/>
        </p:nvCxnSpPr>
        <p:spPr>
          <a:xfrm flipV="1">
            <a:off x="5265916" y="285378"/>
            <a:ext cx="0" cy="5835988"/>
          </a:xfrm>
          <a:prstGeom prst="line">
            <a:avLst/>
          </a:prstGeom>
          <a:ln>
            <a:prstDash val="dash"/>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V="1">
            <a:off x="7330607" y="285378"/>
            <a:ext cx="0" cy="5835988"/>
          </a:xfrm>
          <a:prstGeom prst="line">
            <a:avLst/>
          </a:prstGeom>
          <a:ln>
            <a:prstDash val="dash"/>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96451845"/>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Timing of reionization</a:t>
            </a:r>
            <a:endParaRPr lang="en-US" dirty="0"/>
          </a:p>
        </p:txBody>
      </p:sp>
      <p:sp>
        <p:nvSpPr>
          <p:cNvPr id="5" name="TextBox 4"/>
          <p:cNvSpPr txBox="1"/>
          <p:nvPr/>
        </p:nvSpPr>
        <p:spPr>
          <a:xfrm>
            <a:off x="6032904" y="6443059"/>
            <a:ext cx="2844534" cy="369332"/>
          </a:xfrm>
          <a:prstGeom prst="rect">
            <a:avLst/>
          </a:prstGeom>
          <a:noFill/>
        </p:spPr>
        <p:txBody>
          <a:bodyPr wrap="square" rtlCol="0">
            <a:spAutoFit/>
          </a:bodyPr>
          <a:lstStyle/>
          <a:p>
            <a:r>
              <a:rPr lang="en-US" dirty="0" smtClean="0"/>
              <a:t>Elbert et al. (in prep)</a:t>
            </a:r>
            <a:endParaRPr lang="en-US" dirty="0"/>
          </a:p>
        </p:txBody>
      </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080418" y="1752600"/>
            <a:ext cx="4373563" cy="4373563"/>
          </a:xfrm>
        </p:spPr>
      </p:pic>
    </p:spTree>
    <p:extLst>
      <p:ext uri="{BB962C8B-B14F-4D97-AF65-F5344CB8AC3E}">
        <p14:creationId xmlns:p14="http://schemas.microsoft.com/office/powerpoint/2010/main" val="151048388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Timing of reionization</a:t>
            </a:r>
            <a:endParaRPr lang="en-US" dirty="0"/>
          </a:p>
        </p:txBody>
      </p:sp>
      <p:sp>
        <p:nvSpPr>
          <p:cNvPr id="5" name="TextBox 4"/>
          <p:cNvSpPr txBox="1"/>
          <p:nvPr/>
        </p:nvSpPr>
        <p:spPr>
          <a:xfrm>
            <a:off x="6032904" y="6443059"/>
            <a:ext cx="2844534" cy="369332"/>
          </a:xfrm>
          <a:prstGeom prst="rect">
            <a:avLst/>
          </a:prstGeom>
          <a:noFill/>
        </p:spPr>
        <p:txBody>
          <a:bodyPr wrap="square" rtlCol="0">
            <a:spAutoFit/>
          </a:bodyPr>
          <a:lstStyle/>
          <a:p>
            <a:r>
              <a:rPr lang="en-US" dirty="0" smtClean="0"/>
              <a:t>Elbert et al. (in prep)</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080418" y="1752600"/>
            <a:ext cx="4373563" cy="4373563"/>
          </a:xfrm>
        </p:spPr>
      </p:pic>
    </p:spTree>
    <p:extLst>
      <p:ext uri="{BB962C8B-B14F-4D97-AF65-F5344CB8AC3E}">
        <p14:creationId xmlns:p14="http://schemas.microsoft.com/office/powerpoint/2010/main" val="894376435"/>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shifts galaxy formation cutoff</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080418" y="1752600"/>
            <a:ext cx="4373563" cy="4373563"/>
          </a:xfrm>
        </p:spPr>
      </p:pic>
      <p:sp>
        <p:nvSpPr>
          <p:cNvPr id="5" name="TextBox 4"/>
          <p:cNvSpPr txBox="1"/>
          <p:nvPr/>
        </p:nvSpPr>
        <p:spPr>
          <a:xfrm>
            <a:off x="6032904" y="6443059"/>
            <a:ext cx="2844534" cy="369332"/>
          </a:xfrm>
          <a:prstGeom prst="rect">
            <a:avLst/>
          </a:prstGeom>
          <a:noFill/>
        </p:spPr>
        <p:txBody>
          <a:bodyPr wrap="square" rtlCol="0">
            <a:spAutoFit/>
          </a:bodyPr>
          <a:lstStyle/>
          <a:p>
            <a:r>
              <a:rPr lang="en-US" dirty="0" smtClean="0"/>
              <a:t>Elbert et al. (in prep)</a:t>
            </a:r>
            <a:endParaRPr lang="en-US" dirty="0"/>
          </a:p>
        </p:txBody>
      </p:sp>
    </p:spTree>
    <p:extLst>
      <p:ext uri="{BB962C8B-B14F-4D97-AF65-F5344CB8AC3E}">
        <p14:creationId xmlns:p14="http://schemas.microsoft.com/office/powerpoint/2010/main" val="154101130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Dark halo/ UFD boundary</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790700" y="2034381"/>
            <a:ext cx="5572125" cy="4286250"/>
          </a:xfrm>
        </p:spPr>
      </p:pic>
    </p:spTree>
    <p:extLst>
      <p:ext uri="{BB962C8B-B14F-4D97-AF65-F5344CB8AC3E}">
        <p14:creationId xmlns:p14="http://schemas.microsoft.com/office/powerpoint/2010/main" val="1069401529"/>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ssential">
  <a:themeElements>
    <a:clrScheme name="Essential">
      <a:dk1>
        <a:srgbClr val="000000"/>
      </a:dk1>
      <a:lt1>
        <a:srgbClr val="FFFFFF"/>
      </a:lt1>
      <a:dk2>
        <a:srgbClr val="D1282E"/>
      </a:dk2>
      <a:lt2>
        <a:srgbClr val="C8C8B1"/>
      </a:lt2>
      <a:accent1>
        <a:srgbClr val="7A7A7A"/>
      </a:accent1>
      <a:accent2>
        <a:srgbClr val="F5C201"/>
      </a:accent2>
      <a:accent3>
        <a:srgbClr val="526DB0"/>
      </a:accent3>
      <a:accent4>
        <a:srgbClr val="989AAC"/>
      </a:accent4>
      <a:accent5>
        <a:srgbClr val="DC5924"/>
      </a:accent5>
      <a:accent6>
        <a:srgbClr val="B4B392"/>
      </a:accent6>
      <a:hlink>
        <a:srgbClr val="CC9900"/>
      </a:hlink>
      <a:folHlink>
        <a:srgbClr val="969696"/>
      </a:folHlink>
    </a:clrScheme>
    <a:fontScheme name="Essential">
      <a:majorFont>
        <a:latin typeface="Arial Black"/>
        <a:ea typeface=""/>
        <a:cs typeface=""/>
        <a:font script="Jpan" typeface="ＭＳ Ｐゴシック"/>
        <a:font script="Hang" typeface="HY견고딕"/>
        <a:font script="Hans" typeface="微软雅黑"/>
        <a:font script="Hant" typeface="微軟正黑體"/>
        <a:font script="Arab" typeface="Tahoma"/>
        <a:font script="Hebr" typeface="Tahoma"/>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sential">
      <a:fillStyleLst>
        <a:solidFill>
          <a:schemeClr val="phClr"/>
        </a:solidFill>
        <a:gradFill rotWithShape="1">
          <a:gsLst>
            <a:gs pos="0">
              <a:schemeClr val="phClr">
                <a:tint val="60000"/>
                <a:satMod val="250000"/>
              </a:schemeClr>
            </a:gs>
            <a:gs pos="35000">
              <a:schemeClr val="phClr">
                <a:tint val="47000"/>
                <a:satMod val="275000"/>
              </a:schemeClr>
            </a:gs>
            <a:gs pos="100000">
              <a:schemeClr val="phClr">
                <a:tint val="25000"/>
                <a:satMod val="300000"/>
              </a:schemeClr>
            </a:gs>
          </a:gsLst>
          <a:lin ang="16200000" scaled="1"/>
        </a:gradFill>
        <a:solidFill>
          <a:schemeClr val="phClr">
            <a:satMod val="110000"/>
          </a:schemeClr>
        </a:solidFill>
      </a:fillStyleLst>
      <a:lnStyleLst>
        <a:ln w="12700" cap="flat" cmpd="sng" algn="ctr">
          <a:solidFill>
            <a:schemeClr val="phClr">
              <a:shade val="95000"/>
              <a:satMod val="105000"/>
            </a:schemeClr>
          </a:solidFill>
          <a:prstDash val="solid"/>
        </a:ln>
        <a:ln w="28575" cap="flat" cmpd="sng" algn="ctr">
          <a:solidFill>
            <a:schemeClr val="phClr"/>
          </a:solidFill>
          <a:prstDash val="solid"/>
        </a:ln>
        <a:ln w="41275" cap="flat" cmpd="sng" algn="ctr">
          <a:solidFill>
            <a:schemeClr val="phClr"/>
          </a:solidFill>
          <a:prstDash val="solid"/>
        </a:ln>
      </a:lnStyleLst>
      <a:effectStyleLst>
        <a:effectStyle>
          <a:effectLst/>
        </a:effectStyle>
        <a:effectStyle>
          <a:effectLst>
            <a:outerShdw blurRad="39999" dist="23000" algn="bl" rotWithShape="0">
              <a:srgbClr val="000000">
                <a:alpha val="40000"/>
              </a:srgbClr>
            </a:outerShdw>
          </a:effectLst>
        </a:effectStyle>
        <a:effectStyle>
          <a:effectLst>
            <a:outerShdw blurRad="38100" dist="19050" algn="bl" rotWithShape="0">
              <a:srgbClr val="000000">
                <a:alpha val="60000"/>
              </a:srgbClr>
            </a:outerShdw>
          </a:effectLst>
          <a:scene3d>
            <a:camera prst="orthographicFront">
              <a:rot lat="0" lon="0" rev="0"/>
            </a:camera>
            <a:lightRig rig="balanced" dir="l"/>
          </a:scene3d>
          <a:sp3d prstMaterial="plastic">
            <a:bevelT w="38100" h="31750"/>
          </a:sp3d>
        </a:effectStyle>
      </a:effectStyleLst>
      <a:bgFillStyleLst>
        <a:solidFill>
          <a:schemeClr val="phClr"/>
        </a:solidFill>
        <a:blipFill rotWithShape="1">
          <a:blip xmlns:r="http://schemas.openxmlformats.org/officeDocument/2006/relationships" r:embed="rId1">
            <a:duotone>
              <a:schemeClr val="phClr">
                <a:tint val="96000"/>
              </a:schemeClr>
              <a:schemeClr val="phClr">
                <a:shade val="94000"/>
              </a:schemeClr>
            </a:duotone>
          </a:blip>
          <a:tile tx="0" ty="0" sx="100000" sy="100000" flip="none" algn="tl"/>
        </a:blipFill>
        <a:gradFill rotWithShape="1">
          <a:gsLst>
            <a:gs pos="0">
              <a:schemeClr val="phClr">
                <a:tint val="84000"/>
                <a:satMod val="110000"/>
              </a:schemeClr>
            </a:gs>
            <a:gs pos="44000">
              <a:schemeClr val="phClr">
                <a:tint val="93000"/>
                <a:satMod val="115000"/>
              </a:schemeClr>
            </a:gs>
            <a:gs pos="100000">
              <a:schemeClr val="phClr">
                <a:tint val="100000"/>
                <a:shade val="59000"/>
                <a:satMod val="120000"/>
              </a:schemeClr>
            </a:gs>
          </a:gsLst>
          <a:path path="circle">
            <a:fillToRect l="40000" t="60000" r="60000" b="4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Essential.thmx</Template>
  <TotalTime>112662</TotalTime>
  <Words>4705</Words>
  <Application>Microsoft Macintosh PowerPoint</Application>
  <PresentationFormat>On-screen Show (4:3)</PresentationFormat>
  <Paragraphs>591</Paragraphs>
  <Slides>141</Slides>
  <Notes>89</Notes>
  <HiddenSlides>0</HiddenSlides>
  <MMClips>3</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141</vt:i4>
      </vt:variant>
    </vt:vector>
  </HeadingPairs>
  <TitlesOfParts>
    <vt:vector size="151" baseType="lpstr">
      <vt:lpstr>Arial Black</vt:lpstr>
      <vt:lpstr>Calibri</vt:lpstr>
      <vt:lpstr>Cambria Math</vt:lpstr>
      <vt:lpstr>Gill Sans Ultra Bold</vt:lpstr>
      <vt:lpstr>Mangal</vt:lpstr>
      <vt:lpstr>Times New Roman</vt:lpstr>
      <vt:lpstr>Wingdings</vt:lpstr>
      <vt:lpstr>Zapf Dingbats</vt:lpstr>
      <vt:lpstr>Arial</vt:lpstr>
      <vt:lpstr>Essential</vt:lpstr>
      <vt:lpstr>Simulating Realistic Dwarf Galaxy Formation with  Fully Hydrodynamical Simulations  and  Alternate Theories of Dark Matter</vt:lpstr>
      <vt:lpstr>What is ΛCDM?</vt:lpstr>
      <vt:lpstr>What is ΛCDM?</vt:lpstr>
      <vt:lpstr>What is ΛCDM?</vt:lpstr>
      <vt:lpstr>PowerPoint Presentation</vt:lpstr>
      <vt:lpstr>Small scale issues</vt:lpstr>
      <vt:lpstr>Small scale issues</vt:lpstr>
      <vt:lpstr>Missing satellites </vt:lpstr>
      <vt:lpstr>Missing satellites</vt:lpstr>
      <vt:lpstr>Small scale issues</vt:lpstr>
      <vt:lpstr>NFW profile universal in ΛCDM simulations </vt:lpstr>
      <vt:lpstr>Small scale issues</vt:lpstr>
      <vt:lpstr>Densest subhalos have no observational equivalent around the milky way</vt:lpstr>
      <vt:lpstr>Small scale issues</vt:lpstr>
      <vt:lpstr>Small scale issues</vt:lpstr>
      <vt:lpstr>Small scale issues</vt:lpstr>
      <vt:lpstr>Small scale issues</vt:lpstr>
      <vt:lpstr>How can we alleviate these conflicts between simulation and observation?</vt:lpstr>
      <vt:lpstr>baryons helps to address missing satellites</vt:lpstr>
      <vt:lpstr>Baryons can also produce  cored density profiles</vt:lpstr>
      <vt:lpstr>Initially we start with a cuspy profile</vt:lpstr>
      <vt:lpstr>Bursty star formation blows out baryons…</vt:lpstr>
      <vt:lpstr>…And pulls dark matter with it</vt:lpstr>
      <vt:lpstr>Repeat this enough times and you get a cored profile!</vt:lpstr>
      <vt:lpstr>Baryons can produce  cored density profiles</vt:lpstr>
      <vt:lpstr>Mvir ~ 1010 M = Key mass scale</vt:lpstr>
      <vt:lpstr>Mvir ~ 1010 M = Key mass scale</vt:lpstr>
      <vt:lpstr>Why this scale requires a closer look</vt:lpstr>
      <vt:lpstr>Fire in the field Simulation suite</vt:lpstr>
      <vt:lpstr>Fire in the field Simulation suite</vt:lpstr>
      <vt:lpstr>Mass assembly Histories</vt:lpstr>
      <vt:lpstr>Mass assembly Histories</vt:lpstr>
      <vt:lpstr>A glance at M★</vt:lpstr>
      <vt:lpstr>A glance at M★</vt:lpstr>
      <vt:lpstr>PowerPoint Presentation</vt:lpstr>
      <vt:lpstr>early mass assembly correlates with M★(z=0)</vt:lpstr>
      <vt:lpstr>early mass assembly correlates with M★(z=0)</vt:lpstr>
      <vt:lpstr>Vmax is a measure of central density</vt:lpstr>
      <vt:lpstr>Vmax correlates with M★(z=0) as well</vt:lpstr>
      <vt:lpstr>Star formation rate</vt:lpstr>
      <vt:lpstr>PowerPoint Presentation</vt:lpstr>
      <vt:lpstr>Radial density profiles</vt:lpstr>
      <vt:lpstr>PowerPoint Presentation</vt:lpstr>
      <vt:lpstr>Central density Reduction</vt:lpstr>
      <vt:lpstr>r1/2 marks extent of reduction</vt:lpstr>
      <vt:lpstr>Central density reduction vs stellar mass</vt:lpstr>
      <vt:lpstr>DMO central density + Stellar mass</vt:lpstr>
      <vt:lpstr>DMO central density + Stellar mass</vt:lpstr>
      <vt:lpstr>Stellar mass vs dmo central density</vt:lpstr>
      <vt:lpstr>Central density Recap</vt:lpstr>
      <vt:lpstr>But Does the inclusion of baryons sufficiently address TBTF?</vt:lpstr>
      <vt:lpstr>field dwarfs still present a problem</vt:lpstr>
      <vt:lpstr>Looking beyond the standard ΛCDM cosmology</vt:lpstr>
      <vt:lpstr>Alternate theories of Dark Matter</vt:lpstr>
      <vt:lpstr>Truncation of power spectrum</vt:lpstr>
      <vt:lpstr>Equals less substructure</vt:lpstr>
      <vt:lpstr>Alternate theories of Dark Matter</vt:lpstr>
      <vt:lpstr>WDM halos have later formation times</vt:lpstr>
      <vt:lpstr>Later assembly➔  lower stellar mass</vt:lpstr>
      <vt:lpstr>Dwarf galaxies w/o old stars unique to WDM</vt:lpstr>
      <vt:lpstr>Comparison to CDM density profiles</vt:lpstr>
      <vt:lpstr>Alternate theories of Dark Matter</vt:lpstr>
      <vt:lpstr>Self-interaction leads to isothermal cores</vt:lpstr>
      <vt:lpstr>Alternate theories of Dark Matter</vt:lpstr>
      <vt:lpstr>PowerPoint Presentation</vt:lpstr>
      <vt:lpstr>PowerPoint Presentation</vt:lpstr>
      <vt:lpstr>SIDM uniformly lowers central density</vt:lpstr>
      <vt:lpstr>How can we distinguish these theories from one another?</vt:lpstr>
      <vt:lpstr>Disentangling  dark matter theories</vt:lpstr>
      <vt:lpstr>Disentangling  dark matter theories</vt:lpstr>
      <vt:lpstr>Rotation velocities in the field</vt:lpstr>
      <vt:lpstr>Rotation velocities in the field</vt:lpstr>
      <vt:lpstr>Evidence of SIDM?</vt:lpstr>
      <vt:lpstr>V1/2-R1/2 relation</vt:lpstr>
      <vt:lpstr>Larger halo mass can’t explain difference</vt:lpstr>
      <vt:lpstr>Smaller halo mass helps but still not 100% clear</vt:lpstr>
      <vt:lpstr>Alternate DM theories Recap</vt:lpstr>
      <vt:lpstr>outlook</vt:lpstr>
      <vt:lpstr>Fin.</vt:lpstr>
      <vt:lpstr>Thanks to all those who supported me</vt:lpstr>
      <vt:lpstr>extras</vt:lpstr>
      <vt:lpstr>PowerPoint Presentation</vt:lpstr>
      <vt:lpstr>PowerPoint Presentation</vt:lpstr>
      <vt:lpstr>Temperature anisotropy of CMB</vt:lpstr>
      <vt:lpstr>ΛCDM reproduces cmb anisotropies</vt:lpstr>
      <vt:lpstr>PowerPoint Presentation</vt:lpstr>
      <vt:lpstr>NFW profile universal in ΛCDM simulations </vt:lpstr>
      <vt:lpstr>Cored profiles fit certain observations</vt:lpstr>
      <vt:lpstr>Mhalo ~ 1010 M = Key mass scale</vt:lpstr>
      <vt:lpstr>Vmax through time</vt:lpstr>
      <vt:lpstr>PowerPoint Presentation</vt:lpstr>
      <vt:lpstr>PowerPoint Presentation</vt:lpstr>
      <vt:lpstr>PowerPoint Presentation</vt:lpstr>
      <vt:lpstr>PowerPoint Presentation</vt:lpstr>
      <vt:lpstr>PowerPoint Presentation</vt:lpstr>
      <vt:lpstr>Timing of reionization</vt:lpstr>
      <vt:lpstr>Timing of reionization</vt:lpstr>
      <vt:lpstr>shifts galaxy formation cutoff</vt:lpstr>
      <vt:lpstr>Dark halo/ UFD boundary</vt:lpstr>
      <vt:lpstr>Doesn’t seem to affect late-time SF</vt:lpstr>
      <vt:lpstr>Gas shells throughout time</vt:lpstr>
      <vt:lpstr>PowerPoint Presentation</vt:lpstr>
      <vt:lpstr>Comparison to observed dwarfs</vt:lpstr>
      <vt:lpstr>DMO convergence</vt:lpstr>
      <vt:lpstr>Hydro convergence</vt:lpstr>
      <vt:lpstr>Convergence in rotation curves</vt:lpstr>
      <vt:lpstr>Stellar Extent</vt:lpstr>
      <vt:lpstr>Cutoff in galaxy formation</vt:lpstr>
      <vt:lpstr>PowerPoint Presentation</vt:lpstr>
      <vt:lpstr>PowerPoint Presentation</vt:lpstr>
      <vt:lpstr>Mass assembly histories</vt:lpstr>
      <vt:lpstr>Average galaxy merger history</vt:lpstr>
      <vt:lpstr>In situ formation domination</vt:lpstr>
      <vt:lpstr>In situ formation domination</vt:lpstr>
      <vt:lpstr>In situ sfh vs accreted SFH</vt:lpstr>
      <vt:lpstr>Low-mass galaxy Assembly Recap</vt:lpstr>
      <vt:lpstr>Mass assembly histories</vt:lpstr>
      <vt:lpstr>Average halo  merger history</vt:lpstr>
      <vt:lpstr>Average galaxy merger history</vt:lpstr>
      <vt:lpstr>Even less if we focus on visible component</vt:lpstr>
      <vt:lpstr>M★-Mhalo relation at z=0</vt:lpstr>
      <vt:lpstr>In situ sfh vs accreted SFH</vt:lpstr>
      <vt:lpstr>M★-Mhalo relation throughout time</vt:lpstr>
      <vt:lpstr>M★-Mhalo relation throughout time</vt:lpstr>
      <vt:lpstr>M★-Mhalo relation throughout time</vt:lpstr>
      <vt:lpstr>Dmo vs hydro predictions</vt:lpstr>
      <vt:lpstr>Satellites of dwarfs</vt:lpstr>
      <vt:lpstr>Satellites of dwarfs</vt:lpstr>
      <vt:lpstr>Later formation ➔  lower central halo densities</vt:lpstr>
      <vt:lpstr>Baryonic feedback in WDM</vt:lpstr>
      <vt:lpstr>PowerPoint Presentation</vt:lpstr>
      <vt:lpstr>Rotation curves</vt:lpstr>
      <vt:lpstr>PowerPoint Presentation</vt:lpstr>
      <vt:lpstr>4 dwarfs in 5 theories of dm</vt:lpstr>
      <vt:lpstr>CDM initially appears to be a good fit</vt:lpstr>
      <vt:lpstr>R1/2-M★ relation constant across dm theories </vt:lpstr>
      <vt:lpstr>Smaller dwarfs may reside in larger halos</vt:lpstr>
      <vt:lpstr>Wolf Estimator</vt:lpstr>
      <vt:lpstr>Missing satellites</vt:lpstr>
      <vt:lpstr>PowerPoint Presentation</vt:lpstr>
      <vt:lpstr>PowerPoint Presentation</vt:lpstr>
    </vt:vector>
  </TitlesOfParts>
  <Company/>
  <LinksUpToDate>false</LinksUpToDate>
  <SharedDoc>false</SharedDoc>
  <HyperlinksChanged>false</HyperlinksChanged>
  <AppVersion>15.0038</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Fire in the field: Simulating the threshold of Galaxy formation</dc:title>
  <dc:creator>Alex</dc:creator>
  <cp:lastModifiedBy>Fitts, Alex B</cp:lastModifiedBy>
  <cp:revision>291</cp:revision>
  <dcterms:created xsi:type="dcterms:W3CDTF">2016-04-24T01:33:17Z</dcterms:created>
  <dcterms:modified xsi:type="dcterms:W3CDTF">2018-08-14T13:54:31Z</dcterms:modified>
</cp:coreProperties>
</file>